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png&amp;ehk=pGXeXZFAdXOICFrtoPqJTA&amp;r=0&amp;pid=OfficeInsert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9"/>
  </p:notesMasterIdLst>
  <p:sldIdLst>
    <p:sldId id="291" r:id="rId2"/>
    <p:sldId id="273" r:id="rId3"/>
    <p:sldId id="276" r:id="rId4"/>
    <p:sldId id="288" r:id="rId5"/>
    <p:sldId id="322" r:id="rId6"/>
    <p:sldId id="262" r:id="rId7"/>
    <p:sldId id="280" r:id="rId8"/>
    <p:sldId id="281" r:id="rId9"/>
    <p:sldId id="292" r:id="rId10"/>
    <p:sldId id="282" r:id="rId11"/>
    <p:sldId id="266" r:id="rId12"/>
    <p:sldId id="285" r:id="rId13"/>
    <p:sldId id="283" r:id="rId14"/>
    <p:sldId id="294" r:id="rId15"/>
    <p:sldId id="295" r:id="rId16"/>
    <p:sldId id="286" r:id="rId17"/>
    <p:sldId id="293" r:id="rId18"/>
    <p:sldId id="296" r:id="rId19"/>
    <p:sldId id="315" r:id="rId20"/>
    <p:sldId id="297" r:id="rId21"/>
    <p:sldId id="298" r:id="rId22"/>
    <p:sldId id="299" r:id="rId23"/>
    <p:sldId id="300" r:id="rId24"/>
    <p:sldId id="268" r:id="rId25"/>
    <p:sldId id="269" r:id="rId26"/>
    <p:sldId id="270" r:id="rId27"/>
    <p:sldId id="304" r:id="rId28"/>
    <p:sldId id="330" r:id="rId29"/>
    <p:sldId id="301" r:id="rId30"/>
    <p:sldId id="331" r:id="rId31"/>
    <p:sldId id="332" r:id="rId32"/>
    <p:sldId id="311" r:id="rId33"/>
    <p:sldId id="326" r:id="rId34"/>
    <p:sldId id="312" r:id="rId35"/>
    <p:sldId id="323" r:id="rId36"/>
    <p:sldId id="329" r:id="rId37"/>
    <p:sldId id="314" r:id="rId38"/>
  </p:sldIdLst>
  <p:sldSz cx="9144000" cy="6858000" type="screen4x3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45" userDrawn="1">
          <p15:clr>
            <a:srgbClr val="A4A3A4"/>
          </p15:clr>
        </p15:guide>
        <p15:guide id="2" pos="27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7DB4"/>
    <a:srgbClr val="537CCB"/>
    <a:srgbClr val="AA00D0"/>
    <a:srgbClr val="B0C4DD"/>
    <a:srgbClr val="E1E9F4"/>
    <a:srgbClr val="0000FF"/>
    <a:srgbClr val="FFFFFF"/>
    <a:srgbClr val="000000"/>
    <a:srgbClr val="B0C4DE"/>
    <a:srgbClr val="7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412" autoAdjust="0"/>
    <p:restoredTop sz="71468" autoAdjust="0"/>
  </p:normalViewPr>
  <p:slideViewPr>
    <p:cSldViewPr snapToGrid="0">
      <p:cViewPr>
        <p:scale>
          <a:sx n="66" d="100"/>
          <a:sy n="66" d="100"/>
        </p:scale>
        <p:origin x="38" y="5"/>
      </p:cViewPr>
      <p:guideLst>
        <p:guide orient="horz" pos="845"/>
        <p:guide pos="27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orkspace\ACSTAC\data\data_B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orkspace\ACSTAC\data\data2_B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[data_B.xlsx]Sheet1!PivotTable12</c:name>
    <c:fmtId val="3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"/>
        <c:spPr>
          <a:solidFill>
            <a:srgbClr val="AA00D0"/>
          </a:solidFill>
          <a:ln>
            <a:solidFill>
              <a:srgbClr val="AA00D0"/>
            </a:solidFill>
          </a:ln>
          <a:effectLst/>
        </c:spPr>
        <c:marker>
          <c:symbol val="none"/>
        </c:marker>
      </c:pivotFmt>
      <c:pivotFmt>
        <c:idx val="7"/>
        <c:spPr>
          <a:solidFill>
            <a:srgbClr val="0000FF"/>
          </a:solidFill>
          <a:ln>
            <a:solidFill>
              <a:srgbClr val="0000FF"/>
            </a:solidFill>
          </a:ln>
          <a:effectLst/>
        </c:spPr>
        <c:marker>
          <c:symbol val="none"/>
        </c:marker>
      </c:pivotFmt>
      <c:pivotFmt>
        <c:idx val="8"/>
        <c:spPr>
          <a:solidFill>
            <a:srgbClr val="0000FF"/>
          </a:solidFill>
          <a:ln>
            <a:solidFill>
              <a:srgbClr val="0000FF"/>
            </a:solidFill>
          </a:ln>
          <a:effectLst/>
        </c:spPr>
        <c:marker>
          <c:symbol val="none"/>
        </c:marker>
      </c:pivotFmt>
      <c:pivotFmt>
        <c:idx val="9"/>
        <c:spPr>
          <a:solidFill>
            <a:srgbClr val="AA00D0"/>
          </a:solidFill>
          <a:ln>
            <a:solidFill>
              <a:srgbClr val="AA00D0"/>
            </a:solidFill>
          </a:ln>
          <a:effectLst/>
        </c:spPr>
        <c:marker>
          <c:symbol val="none"/>
        </c:marker>
      </c:pivotFmt>
      <c:pivotFmt>
        <c:idx val="10"/>
        <c:spPr>
          <a:solidFill>
            <a:srgbClr val="0000FF"/>
          </a:solidFill>
          <a:ln>
            <a:solidFill>
              <a:srgbClr val="0000FF"/>
            </a:solidFill>
          </a:ln>
          <a:effectLst/>
        </c:spPr>
        <c:marker>
          <c:symbol val="none"/>
        </c:marker>
      </c:pivotFmt>
      <c:pivotFmt>
        <c:idx val="11"/>
        <c:spPr>
          <a:solidFill>
            <a:srgbClr val="AA00D0"/>
          </a:solidFill>
          <a:ln>
            <a:solidFill>
              <a:srgbClr val="AA00D0"/>
            </a:solidFill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Sheet1!$B$3:$B$4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0000FF"/>
            </a:solidFill>
            <a:ln>
              <a:solidFill>
                <a:srgbClr val="0000FF"/>
              </a:solidFill>
            </a:ln>
            <a:effectLst/>
          </c:spPr>
          <c:invertIfNegative val="0"/>
          <c:cat>
            <c:multiLvlStrRef>
              <c:f>Sheet1!$A$5:$A$29</c:f>
              <c:multiLvlStrCache>
                <c:ptCount val="22"/>
                <c:lvl>
                  <c:pt idx="0">
                    <c:v>29-Oct</c:v>
                  </c:pt>
                  <c:pt idx="1">
                    <c:v>30-Oct</c:v>
                  </c:pt>
                  <c:pt idx="2">
                    <c:v>31-Oct</c:v>
                  </c:pt>
                  <c:pt idx="3">
                    <c:v>1-Nov</c:v>
                  </c:pt>
                  <c:pt idx="4">
                    <c:v>2-Nov</c:v>
                  </c:pt>
                  <c:pt idx="5">
                    <c:v>3-Nov</c:v>
                  </c:pt>
                  <c:pt idx="6">
                    <c:v>4-Nov</c:v>
                  </c:pt>
                  <c:pt idx="7">
                    <c:v>5-Nov</c:v>
                  </c:pt>
                  <c:pt idx="8">
                    <c:v>6-Nov</c:v>
                  </c:pt>
                  <c:pt idx="9">
                    <c:v>7-Nov</c:v>
                  </c:pt>
                  <c:pt idx="10">
                    <c:v>8-Nov</c:v>
                  </c:pt>
                  <c:pt idx="11">
                    <c:v>9-Nov</c:v>
                  </c:pt>
                  <c:pt idx="12">
                    <c:v>10-Nov</c:v>
                  </c:pt>
                  <c:pt idx="13">
                    <c:v>11-Nov</c:v>
                  </c:pt>
                  <c:pt idx="14">
                    <c:v>12-Nov</c:v>
                  </c:pt>
                  <c:pt idx="15">
                    <c:v>13-Nov</c:v>
                  </c:pt>
                  <c:pt idx="16">
                    <c:v>14-Nov</c:v>
                  </c:pt>
                  <c:pt idx="17">
                    <c:v>15-Nov</c:v>
                  </c:pt>
                  <c:pt idx="18">
                    <c:v>16-Nov</c:v>
                  </c:pt>
                  <c:pt idx="19">
                    <c:v>17-Nov</c:v>
                  </c:pt>
                  <c:pt idx="20">
                    <c:v>18-Nov</c:v>
                  </c:pt>
                  <c:pt idx="21">
                    <c:v>19-Nov</c:v>
                  </c:pt>
                </c:lvl>
                <c:lvl>
                  <c:pt idx="0">
                    <c:v>Oct</c:v>
                  </c:pt>
                  <c:pt idx="3">
                    <c:v>Nov</c:v>
                  </c:pt>
                </c:lvl>
              </c:multiLvlStrCache>
            </c:multiLvlStrRef>
          </c:cat>
          <c:val>
            <c:numRef>
              <c:f>Sheet1!$B$5:$B$29</c:f>
              <c:numCache>
                <c:formatCode>General</c:formatCode>
                <c:ptCount val="22"/>
                <c:pt idx="0">
                  <c:v>24220</c:v>
                </c:pt>
                <c:pt idx="1">
                  <c:v>30542</c:v>
                </c:pt>
                <c:pt idx="2">
                  <c:v>16501</c:v>
                </c:pt>
                <c:pt idx="3">
                  <c:v>31979</c:v>
                </c:pt>
                <c:pt idx="4">
                  <c:v>11063</c:v>
                </c:pt>
                <c:pt idx="5">
                  <c:v>4758</c:v>
                </c:pt>
                <c:pt idx="6">
                  <c:v>3600</c:v>
                </c:pt>
                <c:pt idx="7">
                  <c:v>24547</c:v>
                </c:pt>
                <c:pt idx="8">
                  <c:v>7603</c:v>
                </c:pt>
                <c:pt idx="9">
                  <c:v>13494</c:v>
                </c:pt>
                <c:pt idx="10">
                  <c:v>33340</c:v>
                </c:pt>
                <c:pt idx="11">
                  <c:v>47436</c:v>
                </c:pt>
                <c:pt idx="12">
                  <c:v>5756</c:v>
                </c:pt>
                <c:pt idx="13">
                  <c:v>23998</c:v>
                </c:pt>
                <c:pt idx="14">
                  <c:v>23325</c:v>
                </c:pt>
                <c:pt idx="15">
                  <c:v>25145</c:v>
                </c:pt>
                <c:pt idx="16">
                  <c:v>46139</c:v>
                </c:pt>
                <c:pt idx="17">
                  <c:v>26465</c:v>
                </c:pt>
                <c:pt idx="18">
                  <c:v>21987</c:v>
                </c:pt>
                <c:pt idx="19">
                  <c:v>35415</c:v>
                </c:pt>
                <c:pt idx="20">
                  <c:v>66708</c:v>
                </c:pt>
                <c:pt idx="21">
                  <c:v>27173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71-4DD0-8487-1869B953F17A}"/>
            </c:ext>
          </c:extLst>
        </c:ser>
        <c:ser>
          <c:idx val="1"/>
          <c:order val="1"/>
          <c:tx>
            <c:strRef>
              <c:f>Sheet1!$C$3:$C$4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AA00D0"/>
            </a:solidFill>
            <a:ln>
              <a:solidFill>
                <a:srgbClr val="AA00D0"/>
              </a:solidFill>
            </a:ln>
            <a:effectLst/>
          </c:spPr>
          <c:invertIfNegative val="0"/>
          <c:cat>
            <c:multiLvlStrRef>
              <c:f>Sheet1!$A$5:$A$29</c:f>
              <c:multiLvlStrCache>
                <c:ptCount val="22"/>
                <c:lvl>
                  <c:pt idx="0">
                    <c:v>29-Oct</c:v>
                  </c:pt>
                  <c:pt idx="1">
                    <c:v>30-Oct</c:v>
                  </c:pt>
                  <c:pt idx="2">
                    <c:v>31-Oct</c:v>
                  </c:pt>
                  <c:pt idx="3">
                    <c:v>1-Nov</c:v>
                  </c:pt>
                  <c:pt idx="4">
                    <c:v>2-Nov</c:v>
                  </c:pt>
                  <c:pt idx="5">
                    <c:v>3-Nov</c:v>
                  </c:pt>
                  <c:pt idx="6">
                    <c:v>4-Nov</c:v>
                  </c:pt>
                  <c:pt idx="7">
                    <c:v>5-Nov</c:v>
                  </c:pt>
                  <c:pt idx="8">
                    <c:v>6-Nov</c:v>
                  </c:pt>
                  <c:pt idx="9">
                    <c:v>7-Nov</c:v>
                  </c:pt>
                  <c:pt idx="10">
                    <c:v>8-Nov</c:v>
                  </c:pt>
                  <c:pt idx="11">
                    <c:v>9-Nov</c:v>
                  </c:pt>
                  <c:pt idx="12">
                    <c:v>10-Nov</c:v>
                  </c:pt>
                  <c:pt idx="13">
                    <c:v>11-Nov</c:v>
                  </c:pt>
                  <c:pt idx="14">
                    <c:v>12-Nov</c:v>
                  </c:pt>
                  <c:pt idx="15">
                    <c:v>13-Nov</c:v>
                  </c:pt>
                  <c:pt idx="16">
                    <c:v>14-Nov</c:v>
                  </c:pt>
                  <c:pt idx="17">
                    <c:v>15-Nov</c:v>
                  </c:pt>
                  <c:pt idx="18">
                    <c:v>16-Nov</c:v>
                  </c:pt>
                  <c:pt idx="19">
                    <c:v>17-Nov</c:v>
                  </c:pt>
                  <c:pt idx="20">
                    <c:v>18-Nov</c:v>
                  </c:pt>
                  <c:pt idx="21">
                    <c:v>19-Nov</c:v>
                  </c:pt>
                </c:lvl>
                <c:lvl>
                  <c:pt idx="0">
                    <c:v>Oct</c:v>
                  </c:pt>
                  <c:pt idx="3">
                    <c:v>Nov</c:v>
                  </c:pt>
                </c:lvl>
              </c:multiLvlStrCache>
            </c:multiLvlStrRef>
          </c:cat>
          <c:val>
            <c:numRef>
              <c:f>Sheet1!$C$5:$C$29</c:f>
              <c:numCache>
                <c:formatCode>General</c:formatCode>
                <c:ptCount val="22"/>
                <c:pt idx="0">
                  <c:v>9360</c:v>
                </c:pt>
                <c:pt idx="1">
                  <c:v>18853</c:v>
                </c:pt>
                <c:pt idx="2">
                  <c:v>14140</c:v>
                </c:pt>
                <c:pt idx="3">
                  <c:v>15668</c:v>
                </c:pt>
                <c:pt idx="4">
                  <c:v>5952</c:v>
                </c:pt>
                <c:pt idx="5">
                  <c:v>3718</c:v>
                </c:pt>
                <c:pt idx="6">
                  <c:v>3600</c:v>
                </c:pt>
                <c:pt idx="7">
                  <c:v>12948</c:v>
                </c:pt>
                <c:pt idx="8">
                  <c:v>3064</c:v>
                </c:pt>
                <c:pt idx="9">
                  <c:v>11918</c:v>
                </c:pt>
                <c:pt idx="10">
                  <c:v>18910</c:v>
                </c:pt>
                <c:pt idx="11">
                  <c:v>36478</c:v>
                </c:pt>
                <c:pt idx="12">
                  <c:v>4642</c:v>
                </c:pt>
                <c:pt idx="13">
                  <c:v>19264</c:v>
                </c:pt>
                <c:pt idx="14">
                  <c:v>7600</c:v>
                </c:pt>
                <c:pt idx="15">
                  <c:v>16535</c:v>
                </c:pt>
                <c:pt idx="16">
                  <c:v>28690</c:v>
                </c:pt>
                <c:pt idx="17">
                  <c:v>18152</c:v>
                </c:pt>
                <c:pt idx="18">
                  <c:v>4186</c:v>
                </c:pt>
                <c:pt idx="19">
                  <c:v>30527</c:v>
                </c:pt>
                <c:pt idx="20">
                  <c:v>35518</c:v>
                </c:pt>
                <c:pt idx="21">
                  <c:v>3599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471-4DD0-8487-1869B953F1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84127888"/>
        <c:axId val="584128544"/>
      </c:barChart>
      <c:catAx>
        <c:axId val="584127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507DB4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4128544"/>
        <c:crosses val="autoZero"/>
        <c:auto val="1"/>
        <c:lblAlgn val="ctr"/>
        <c:lblOffset val="100"/>
        <c:noMultiLvlLbl val="0"/>
      </c:catAx>
      <c:valAx>
        <c:axId val="584128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507DB4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4127888"/>
        <c:crosses val="autoZero"/>
        <c:crossBetween val="between"/>
      </c:valAx>
      <c:spPr>
        <a:solidFill>
          <a:srgbClr val="B0C4DE"/>
        </a:solidFill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97041821979284459"/>
          <c:y val="0.44295608882223053"/>
          <c:w val="2.2870478392514625E-2"/>
          <c:h val="7.44052826729992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B0C4DE"/>
    </a:solidFill>
    <a:ln w="9525" cap="flat" cmpd="sng" algn="ctr">
      <a:solidFill>
        <a:srgbClr val="B0C4DE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[data2_B.xlsx]Sheet6!PivotTable11</c:name>
    <c:fmtId val="6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rgbClr val="AA00D0"/>
          </a:solidFill>
          <a:ln>
            <a:solidFill>
              <a:srgbClr val="AA00D0"/>
            </a:solidFill>
          </a:ln>
          <a:effectLst/>
        </c:spPr>
        <c:marker>
          <c:symbol val="none"/>
        </c:marker>
      </c:pivotFmt>
      <c:pivotFmt>
        <c:idx val="4"/>
        <c:spPr>
          <a:solidFill>
            <a:srgbClr val="0000FF"/>
          </a:solidFill>
          <a:ln>
            <a:solidFill>
              <a:srgbClr val="0000FF"/>
            </a:solidFill>
          </a:ln>
          <a:effectLst/>
        </c:spPr>
        <c:marker>
          <c:symbol val="none"/>
        </c:marker>
      </c:pivotFmt>
      <c:pivotFmt>
        <c:idx val="5"/>
        <c:spPr>
          <a:solidFill>
            <a:srgbClr val="0000FF"/>
          </a:solidFill>
          <a:ln>
            <a:solidFill>
              <a:srgbClr val="0000FF"/>
            </a:solidFill>
          </a:ln>
          <a:effectLst/>
        </c:spPr>
        <c:marker>
          <c:symbol val="none"/>
        </c:marker>
      </c:pivotFmt>
      <c:pivotFmt>
        <c:idx val="6"/>
        <c:spPr>
          <a:solidFill>
            <a:srgbClr val="AA00D0"/>
          </a:solidFill>
          <a:ln>
            <a:solidFill>
              <a:srgbClr val="AA00D0"/>
            </a:solidFill>
          </a:ln>
          <a:effectLst/>
        </c:spPr>
        <c:marker>
          <c:symbol val="none"/>
        </c:marker>
      </c:pivotFmt>
      <c:pivotFmt>
        <c:idx val="7"/>
        <c:spPr>
          <a:solidFill>
            <a:srgbClr val="0000FF"/>
          </a:solidFill>
          <a:ln>
            <a:solidFill>
              <a:srgbClr val="0000FF"/>
            </a:solidFill>
          </a:ln>
          <a:effectLst/>
        </c:spPr>
        <c:marker>
          <c:symbol val="none"/>
        </c:marker>
      </c:pivotFmt>
      <c:pivotFmt>
        <c:idx val="8"/>
        <c:spPr>
          <a:solidFill>
            <a:srgbClr val="AA00D0"/>
          </a:solidFill>
          <a:ln>
            <a:solidFill>
              <a:srgbClr val="AA00D0"/>
            </a:solidFill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Sheet6!$B$3:$B$4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0000FF"/>
            </a:solidFill>
            <a:ln>
              <a:solidFill>
                <a:srgbClr val="0000FF"/>
              </a:solidFill>
            </a:ln>
            <a:effectLst/>
          </c:spPr>
          <c:invertIfNegative val="0"/>
          <c:cat>
            <c:multiLvlStrRef>
              <c:f>Sheet6!$A$5:$A$27</c:f>
              <c:multiLvlStrCache>
                <c:ptCount val="20"/>
                <c:lvl>
                  <c:pt idx="0">
                    <c:v>23-Oct</c:v>
                  </c:pt>
                  <c:pt idx="1">
                    <c:v>24-Oct</c:v>
                  </c:pt>
                  <c:pt idx="2">
                    <c:v>25-Oct</c:v>
                  </c:pt>
                  <c:pt idx="3">
                    <c:v>26-Oct</c:v>
                  </c:pt>
                  <c:pt idx="4">
                    <c:v>27-Oct</c:v>
                  </c:pt>
                  <c:pt idx="5">
                    <c:v>31-Oct</c:v>
                  </c:pt>
                  <c:pt idx="6">
                    <c:v>6-Nov</c:v>
                  </c:pt>
                  <c:pt idx="7">
                    <c:v>7-Nov</c:v>
                  </c:pt>
                  <c:pt idx="8">
                    <c:v>8-Nov</c:v>
                  </c:pt>
                  <c:pt idx="9">
                    <c:v>9-Nov</c:v>
                  </c:pt>
                  <c:pt idx="10">
                    <c:v>10-Nov</c:v>
                  </c:pt>
                  <c:pt idx="11">
                    <c:v>11-Nov</c:v>
                  </c:pt>
                  <c:pt idx="12">
                    <c:v>12-Nov</c:v>
                  </c:pt>
                  <c:pt idx="13">
                    <c:v>13-Nov</c:v>
                  </c:pt>
                  <c:pt idx="14">
                    <c:v>14-Nov</c:v>
                  </c:pt>
                  <c:pt idx="15">
                    <c:v>15-Nov</c:v>
                  </c:pt>
                  <c:pt idx="16">
                    <c:v>16-Nov</c:v>
                  </c:pt>
                  <c:pt idx="17">
                    <c:v>17-Nov</c:v>
                  </c:pt>
                  <c:pt idx="18">
                    <c:v>18-Nov</c:v>
                  </c:pt>
                  <c:pt idx="19">
                    <c:v>19-Nov</c:v>
                  </c:pt>
                </c:lvl>
                <c:lvl>
                  <c:pt idx="0">
                    <c:v>Oct</c:v>
                  </c:pt>
                  <c:pt idx="6">
                    <c:v>Nov</c:v>
                  </c:pt>
                </c:lvl>
              </c:multiLvlStrCache>
            </c:multiLvlStrRef>
          </c:cat>
          <c:val>
            <c:numRef>
              <c:f>Sheet6!$B$5:$B$27</c:f>
              <c:numCache>
                <c:formatCode>General</c:formatCode>
                <c:ptCount val="20"/>
                <c:pt idx="0">
                  <c:v>54527</c:v>
                </c:pt>
                <c:pt idx="1">
                  <c:v>15204</c:v>
                </c:pt>
                <c:pt idx="2">
                  <c:v>40322</c:v>
                </c:pt>
                <c:pt idx="3">
                  <c:v>17713</c:v>
                </c:pt>
                <c:pt idx="4">
                  <c:v>22183</c:v>
                </c:pt>
                <c:pt idx="5">
                  <c:v>13707</c:v>
                </c:pt>
                <c:pt idx="6">
                  <c:v>16575</c:v>
                </c:pt>
                <c:pt idx="7">
                  <c:v>84721</c:v>
                </c:pt>
                <c:pt idx="8">
                  <c:v>40572</c:v>
                </c:pt>
                <c:pt idx="9">
                  <c:v>19579</c:v>
                </c:pt>
                <c:pt idx="10">
                  <c:v>29487</c:v>
                </c:pt>
                <c:pt idx="11">
                  <c:v>91051</c:v>
                </c:pt>
                <c:pt idx="12">
                  <c:v>28428</c:v>
                </c:pt>
                <c:pt idx="13">
                  <c:v>81261</c:v>
                </c:pt>
                <c:pt idx="14">
                  <c:v>32052</c:v>
                </c:pt>
                <c:pt idx="15">
                  <c:v>23601</c:v>
                </c:pt>
                <c:pt idx="16">
                  <c:v>27113</c:v>
                </c:pt>
                <c:pt idx="17">
                  <c:v>17650</c:v>
                </c:pt>
                <c:pt idx="18">
                  <c:v>30133</c:v>
                </c:pt>
                <c:pt idx="19">
                  <c:v>23387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CC-4949-A002-F490317E2E7E}"/>
            </c:ext>
          </c:extLst>
        </c:ser>
        <c:ser>
          <c:idx val="1"/>
          <c:order val="1"/>
          <c:tx>
            <c:strRef>
              <c:f>Sheet6!$C$3:$C$4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AA00D0"/>
            </a:solidFill>
            <a:ln>
              <a:solidFill>
                <a:srgbClr val="AA00D0"/>
              </a:solidFill>
            </a:ln>
            <a:effectLst/>
          </c:spPr>
          <c:invertIfNegative val="0"/>
          <c:cat>
            <c:multiLvlStrRef>
              <c:f>Sheet6!$A$5:$A$27</c:f>
              <c:multiLvlStrCache>
                <c:ptCount val="20"/>
                <c:lvl>
                  <c:pt idx="0">
                    <c:v>23-Oct</c:v>
                  </c:pt>
                  <c:pt idx="1">
                    <c:v>24-Oct</c:v>
                  </c:pt>
                  <c:pt idx="2">
                    <c:v>25-Oct</c:v>
                  </c:pt>
                  <c:pt idx="3">
                    <c:v>26-Oct</c:v>
                  </c:pt>
                  <c:pt idx="4">
                    <c:v>27-Oct</c:v>
                  </c:pt>
                  <c:pt idx="5">
                    <c:v>31-Oct</c:v>
                  </c:pt>
                  <c:pt idx="6">
                    <c:v>6-Nov</c:v>
                  </c:pt>
                  <c:pt idx="7">
                    <c:v>7-Nov</c:v>
                  </c:pt>
                  <c:pt idx="8">
                    <c:v>8-Nov</c:v>
                  </c:pt>
                  <c:pt idx="9">
                    <c:v>9-Nov</c:v>
                  </c:pt>
                  <c:pt idx="10">
                    <c:v>10-Nov</c:v>
                  </c:pt>
                  <c:pt idx="11">
                    <c:v>11-Nov</c:v>
                  </c:pt>
                  <c:pt idx="12">
                    <c:v>12-Nov</c:v>
                  </c:pt>
                  <c:pt idx="13">
                    <c:v>13-Nov</c:v>
                  </c:pt>
                  <c:pt idx="14">
                    <c:v>14-Nov</c:v>
                  </c:pt>
                  <c:pt idx="15">
                    <c:v>15-Nov</c:v>
                  </c:pt>
                  <c:pt idx="16">
                    <c:v>16-Nov</c:v>
                  </c:pt>
                  <c:pt idx="17">
                    <c:v>17-Nov</c:v>
                  </c:pt>
                  <c:pt idx="18">
                    <c:v>18-Nov</c:v>
                  </c:pt>
                  <c:pt idx="19">
                    <c:v>19-Nov</c:v>
                  </c:pt>
                </c:lvl>
                <c:lvl>
                  <c:pt idx="0">
                    <c:v>Oct</c:v>
                  </c:pt>
                  <c:pt idx="6">
                    <c:v>Nov</c:v>
                  </c:pt>
                </c:lvl>
              </c:multiLvlStrCache>
            </c:multiLvlStrRef>
          </c:cat>
          <c:val>
            <c:numRef>
              <c:f>Sheet6!$C$5:$C$27</c:f>
              <c:numCache>
                <c:formatCode>General</c:formatCode>
                <c:ptCount val="20"/>
                <c:pt idx="0">
                  <c:v>15950</c:v>
                </c:pt>
                <c:pt idx="1">
                  <c:v>2474</c:v>
                </c:pt>
                <c:pt idx="2">
                  <c:v>14123</c:v>
                </c:pt>
                <c:pt idx="3">
                  <c:v>13842</c:v>
                </c:pt>
                <c:pt idx="4">
                  <c:v>14040</c:v>
                </c:pt>
                <c:pt idx="5">
                  <c:v>10797</c:v>
                </c:pt>
                <c:pt idx="6">
                  <c:v>9825</c:v>
                </c:pt>
                <c:pt idx="7">
                  <c:v>72347</c:v>
                </c:pt>
                <c:pt idx="8">
                  <c:v>23093</c:v>
                </c:pt>
                <c:pt idx="9">
                  <c:v>13798</c:v>
                </c:pt>
                <c:pt idx="10">
                  <c:v>28920</c:v>
                </c:pt>
                <c:pt idx="11">
                  <c:v>88869</c:v>
                </c:pt>
                <c:pt idx="12">
                  <c:v>22937</c:v>
                </c:pt>
                <c:pt idx="13">
                  <c:v>79938</c:v>
                </c:pt>
                <c:pt idx="14">
                  <c:v>27713</c:v>
                </c:pt>
                <c:pt idx="15">
                  <c:v>14987</c:v>
                </c:pt>
                <c:pt idx="16">
                  <c:v>16797</c:v>
                </c:pt>
                <c:pt idx="17">
                  <c:v>7909</c:v>
                </c:pt>
                <c:pt idx="18">
                  <c:v>22054</c:v>
                </c:pt>
                <c:pt idx="19">
                  <c:v>19489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1CC-4949-A002-F490317E2E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90165984"/>
        <c:axId val="590157128"/>
      </c:barChart>
      <c:catAx>
        <c:axId val="590165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507DB4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0157128"/>
        <c:crosses val="autoZero"/>
        <c:auto val="1"/>
        <c:lblAlgn val="ctr"/>
        <c:lblOffset val="100"/>
        <c:noMultiLvlLbl val="0"/>
      </c:catAx>
      <c:valAx>
        <c:axId val="590157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507DB4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0165984"/>
        <c:crosses val="autoZero"/>
        <c:crossBetween val="between"/>
      </c:valAx>
      <c:spPr>
        <a:solidFill>
          <a:srgbClr val="B0C4DE"/>
        </a:solidFill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B0C4DE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4DA7F9-B39D-435D-A7C5-DA6FD3027CF7}" type="datetimeFigureOut">
              <a:rPr lang="en-US" smtClean="0"/>
              <a:t>11/24/2017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0E3867-B7BB-4D1E-B7EC-3B077098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513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E3867-B7BB-4D1E-B7EC-3B07709866F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522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E3867-B7BB-4D1E-B7EC-3B07709866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67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E3867-B7BB-4D1E-B7EC-3B07709866F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45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E3867-B7BB-4D1E-B7EC-3B07709866F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9685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E3867-B7BB-4D1E-B7EC-3B07709866F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0330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E3867-B7BB-4D1E-B7EC-3B07709866F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16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E3867-B7BB-4D1E-B7EC-3B07709866F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9647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E3867-B7BB-4D1E-B7EC-3B07709866F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33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E3867-B7BB-4D1E-B7EC-3B07709866F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03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E3867-B7BB-4D1E-B7EC-3B07709866F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7739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E3867-B7BB-4D1E-B7EC-3B07709866F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52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E3867-B7BB-4D1E-B7EC-3B07709866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4548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E3867-B7BB-4D1E-B7EC-3B07709866F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5918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E3867-B7BB-4D1E-B7EC-3B07709866F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0071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E3867-B7BB-4D1E-B7EC-3B07709866F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2472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E3867-B7BB-4D1E-B7EC-3B07709866F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9287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b="1" dirty="0">
              <a:solidFill>
                <a:srgbClr val="4169E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E3867-B7BB-4D1E-B7EC-3B07709866F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18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E3867-B7BB-4D1E-B7EC-3B07709866F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223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E3867-B7BB-4D1E-B7EC-3B07709866F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211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E3867-B7BB-4D1E-B7EC-3B07709866F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9332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E3867-B7BB-4D1E-B7EC-3B07709866F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843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E3867-B7BB-4D1E-B7EC-3B07709866F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369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E3867-B7BB-4D1E-B7EC-3B07709866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497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E3867-B7BB-4D1E-B7EC-3B07709866F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1270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E3867-B7BB-4D1E-B7EC-3B07709866F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3354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E3867-B7BB-4D1E-B7EC-3B07709866F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02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E3867-B7BB-4D1E-B7EC-3B07709866F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0616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E3867-B7BB-4D1E-B7EC-3B07709866F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401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E3867-B7BB-4D1E-B7EC-3B07709866F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0525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E3867-B7BB-4D1E-B7EC-3B07709866F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93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E3867-B7BB-4D1E-B7EC-3B07709866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803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031467-EE13-49D8-BCA3-7BF8C976C5C9}" type="slidenum">
              <a:rPr lang="el-GR" smtClean="0"/>
              <a:t>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53679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E3867-B7BB-4D1E-B7EC-3B07709866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28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E3867-B7BB-4D1E-B7EC-3B07709866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972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E3867-B7BB-4D1E-B7EC-3B07709866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824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E3867-B7BB-4D1E-B7EC-3B07709866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411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12F35-8288-4DBA-87A0-FD58148252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B310D7-FFED-4641-9752-B31477D358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BED88C-98B2-4768-B236-0E7FE7B56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2B61D-47D7-4869-A7F1-B5640DAE90E6}" type="datetimeFigureOut">
              <a:rPr lang="en-US" smtClean="0"/>
              <a:t>11/24/2017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CD814-E6BC-4799-BBB4-FA44067E5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7CA0E-24AE-49A4-AAFB-AC4AB9851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254EC-AFA6-46B8-A44F-C0A2EF8AE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501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A79AF-0CAC-4E5C-A527-C4BBD88DE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F5C904-1BF4-4D8C-A104-93709BE2CD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AAB87-60B4-4BD5-9A77-A75D18A68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2B61D-47D7-4869-A7F1-B5640DAE90E6}" type="datetimeFigureOut">
              <a:rPr lang="en-US" smtClean="0"/>
              <a:t>11/24/2017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3F769-BA19-4F89-B822-CD20724C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7F0EC-3979-4F48-98DF-3A7424ECB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254EC-AFA6-46B8-A44F-C0A2EF8AE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660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DB608C-EE5B-423C-9C86-D704A8F9D2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3FD2B9-EDEB-401A-9781-677E9D2BA4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80BBA-B6BC-48CF-84A3-AC469090A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2B61D-47D7-4869-A7F1-B5640DAE90E6}" type="datetimeFigureOut">
              <a:rPr lang="en-US" smtClean="0"/>
              <a:t>11/24/2017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E2740-AD42-43FB-93FA-783BBC574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6C64D-52D0-4611-82B1-E19CFDBD2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254EC-AFA6-46B8-A44F-C0A2EF8AE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51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67A3A-5861-4BDA-84BA-7D12C919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22B4B-E30F-438A-969F-D8860787E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4F88FE-AF94-4C61-AAE3-59D8AEF2B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2B61D-47D7-4869-A7F1-B5640DAE90E6}" type="datetimeFigureOut">
              <a:rPr lang="en-US" smtClean="0"/>
              <a:t>11/24/2017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87B57-63F9-4500-8537-41977B6D1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43244E-17E0-42F9-9FCC-07579041F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254EC-AFA6-46B8-A44F-C0A2EF8AE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422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7899E-52C7-4903-91C3-996F928DB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AB1EA-FAA9-4918-AB53-6493E976E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F3762-A000-4BC2-9F79-B749B1C1D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2B61D-47D7-4869-A7F1-B5640DAE90E6}" type="datetimeFigureOut">
              <a:rPr lang="en-US" smtClean="0"/>
              <a:t>11/24/2017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389F2-1E09-4AD7-9262-E6C990A26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B7557-48D1-468B-9887-7BF346EF0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254EC-AFA6-46B8-A44F-C0A2EF8AE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9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9EBA-09A9-4723-AA37-1C14A3F97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2781D-EC0C-4F5D-A5C3-B6F27F2E8D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8D3826-8F88-4A9D-975E-82041E131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B94C1F-A1B7-49E7-B3EB-F767F3B12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2B61D-47D7-4869-A7F1-B5640DAE90E6}" type="datetimeFigureOut">
              <a:rPr lang="en-US" smtClean="0"/>
              <a:t>11/24/2017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2EF1AD-9946-4E3B-BE3C-F7847BDC6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7A6FD-E2FD-44D2-A7E1-698E364D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254EC-AFA6-46B8-A44F-C0A2EF8AE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434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CE9A3-603F-48E7-8343-FF5194ACF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6B99B4-4FB8-485D-B9AD-2D38CD94D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5AFCA7-5104-4272-9286-DFEFFFB3D5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EE717A-0E28-46FD-AF07-DD45FDB045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C811A3-9AC3-47FD-9F5D-3E85A68112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5F885D-81CA-49C6-A5EB-AF276DD11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2B61D-47D7-4869-A7F1-B5640DAE90E6}" type="datetimeFigureOut">
              <a:rPr lang="en-US" smtClean="0"/>
              <a:t>11/24/2017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AD4A88-5ED7-490B-8904-E6B78EF36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3837D0-E297-404D-BBED-50647AC52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254EC-AFA6-46B8-A44F-C0A2EF8AE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946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8DAF7-D79B-43D2-9C76-311463B73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E0BB24-CFD1-440F-8FD9-FE1967D7D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2B61D-47D7-4869-A7F1-B5640DAE90E6}" type="datetimeFigureOut">
              <a:rPr lang="en-US" smtClean="0"/>
              <a:t>11/24/2017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E2AD39-85B7-4DC8-9434-AC18F2EE2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69F545-4EA8-4A13-A61F-D77E27713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254EC-AFA6-46B8-A44F-C0A2EF8AE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2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90D8BC-81E0-4B26-9BE3-66574E4D2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2B61D-47D7-4869-A7F1-B5640DAE90E6}" type="datetimeFigureOut">
              <a:rPr lang="en-US" smtClean="0"/>
              <a:t>11/24/2017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120841-86AE-4DE9-AC04-6E9E1F8C9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CD604-8935-4B7C-B85B-67A448F45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254EC-AFA6-46B8-A44F-C0A2EF8AE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689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ACBD6-2732-43CC-B31F-C892ABC61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21D5F-FBDB-47C4-81CE-8B554F916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FC62D-EFD6-4911-95B5-5253795D3E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E4A322-DE9C-44D1-8F55-EFDA6DD4F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2B61D-47D7-4869-A7F1-B5640DAE90E6}" type="datetimeFigureOut">
              <a:rPr lang="en-US" smtClean="0"/>
              <a:t>11/24/2017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89925A-2EFA-4B1E-9AF2-A487F08C6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B14B08-9646-4B1C-B741-3CF3358DE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254EC-AFA6-46B8-A44F-C0A2EF8AE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84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FA431-6258-477C-AA27-54A6CF1FD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DCD52E-008D-4DBE-A0AB-BB8C014F9A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A3185A-9CEC-4C89-859B-C1FCA36FB9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991614-5651-4CDB-83FB-F4951EE41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2B61D-47D7-4869-A7F1-B5640DAE90E6}" type="datetimeFigureOut">
              <a:rPr lang="en-US" smtClean="0"/>
              <a:t>11/24/2017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ADAF00-E198-4763-98DC-844267E51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718D69-3688-46F5-B1D3-04E1C0EA9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254EC-AFA6-46B8-A44F-C0A2EF8AE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112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CA3E18-3421-4279-ACEB-E59FE39FA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71C045-4B76-4C21-A162-BEAAF17A99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72444-096D-404A-BFD7-EF49F5438F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02B61D-47D7-4869-A7F1-B5640DAE90E6}" type="datetimeFigureOut">
              <a:rPr lang="en-US" smtClean="0"/>
              <a:t>11/24/2017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D42FB-316E-462E-BFC8-14E4623963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D3A0B-C831-42F3-8CE7-CE030E735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2254EC-AFA6-46B8-A44F-C0A2EF8AE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078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Relationship Id="rId9" Type="http://schemas.openxmlformats.org/officeDocument/2006/relationships/image" Target="../media/image3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feliZ/electRuBu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NefeliZikou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dc.noaa.gov/sotc/global/20170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climate.nasa.gov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data.worldbank.or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jpeg"/><Relationship Id="rId14" Type="http://schemas.openxmlformats.org/officeDocument/2006/relationships/image" Target="../media/image24.png&amp;ehk=pGXeXZFAdXOICFrtoPqJTA&amp;r=0&amp;pid=OfficeInsert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09FE4E-D6ED-4F90-AA47-12E18DAB3368}"/>
              </a:ext>
            </a:extLst>
          </p:cNvPr>
          <p:cNvSpPr txBox="1"/>
          <p:nvPr/>
        </p:nvSpPr>
        <p:spPr>
          <a:xfrm>
            <a:off x="296800" y="2147645"/>
            <a:ext cx="83317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dirty="0"/>
              <a:t>How Many Polar Bears </a:t>
            </a:r>
            <a:br>
              <a:rPr lang="en-US" sz="4500" dirty="0"/>
            </a:br>
            <a:r>
              <a:rPr lang="en-US" sz="4500" dirty="0"/>
              <a:t>Can you Save with a Raspberry Pi?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F6BF0C-1DE6-4ACD-80A2-4BFD3C773C2C}"/>
              </a:ext>
            </a:extLst>
          </p:cNvPr>
          <p:cNvSpPr txBox="1"/>
          <p:nvPr/>
        </p:nvSpPr>
        <p:spPr>
          <a:xfrm>
            <a:off x="1238269" y="3881434"/>
            <a:ext cx="644880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US" sz="1350" dirty="0"/>
            </a:br>
            <a:r>
              <a:rPr lang="en-US" sz="2400" dirty="0"/>
              <a:t>Nefeli Zikou, Melina Zikou</a:t>
            </a:r>
          </a:p>
          <a:p>
            <a:pPr algn="ctr"/>
            <a:endParaRPr lang="el-GR" sz="1500" dirty="0"/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4</a:t>
            </a:r>
            <a:r>
              <a:rPr lang="en-US" sz="2000" baseline="30000" dirty="0"/>
              <a:t>th</a:t>
            </a:r>
            <a:r>
              <a:rPr lang="en-US" sz="2000" dirty="0"/>
              <a:t> High School of Alexandroupoli </a:t>
            </a:r>
            <a:br>
              <a:rPr lang="en-US" sz="2000" dirty="0"/>
            </a:br>
            <a:endParaRPr lang="en-US" sz="2000" dirty="0"/>
          </a:p>
          <a:p>
            <a:pPr algn="ctr"/>
            <a:r>
              <a:rPr lang="en-US" sz="2000" dirty="0"/>
              <a:t>nefeliz@live.com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24 November 2017</a:t>
            </a:r>
          </a:p>
          <a:p>
            <a:endParaRPr lang="en-US" sz="135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7F547A-041A-483F-851B-505D2E30EA34}"/>
              </a:ext>
            </a:extLst>
          </p:cNvPr>
          <p:cNvGrpSpPr/>
          <p:nvPr/>
        </p:nvGrpSpPr>
        <p:grpSpPr>
          <a:xfrm>
            <a:off x="0" y="0"/>
            <a:ext cx="9144000" cy="1377948"/>
            <a:chOff x="0" y="0"/>
            <a:chExt cx="9144000" cy="137794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67EF865-A99E-4525-A6DA-03E327A1C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137794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F080B6C-09B7-4B65-9E8F-B0388AF9FD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80212" y="0"/>
              <a:ext cx="3863788" cy="102587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B734A95-4597-474C-90A3-8D0F5412EC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83505" y="979588"/>
              <a:ext cx="2160495" cy="398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2486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175C9E-97BC-4DFB-B050-532A732965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425" y="457182"/>
            <a:ext cx="7781925" cy="62355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AE3935-1DBF-4B6E-B554-0AAEE25662F7}"/>
              </a:ext>
            </a:extLst>
          </p:cNvPr>
          <p:cNvSpPr/>
          <p:nvPr/>
        </p:nvSpPr>
        <p:spPr>
          <a:xfrm>
            <a:off x="2862180" y="1934896"/>
            <a:ext cx="5653167" cy="3676230"/>
          </a:xfrm>
          <a:prstGeom prst="rect">
            <a:avLst/>
          </a:prstGeom>
          <a:solidFill>
            <a:srgbClr val="B0C4DD"/>
          </a:solidFill>
          <a:ln>
            <a:solidFill>
              <a:srgbClr val="B0C4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D862B0-1926-4BD9-A7A8-C03EFDAC1FED}"/>
              </a:ext>
            </a:extLst>
          </p:cNvPr>
          <p:cNvSpPr/>
          <p:nvPr/>
        </p:nvSpPr>
        <p:spPr>
          <a:xfrm>
            <a:off x="781066" y="3632676"/>
            <a:ext cx="2313614" cy="704532"/>
          </a:xfrm>
          <a:prstGeom prst="rect">
            <a:avLst/>
          </a:prstGeom>
          <a:solidFill>
            <a:srgbClr val="B0C4DD"/>
          </a:solidFill>
          <a:ln>
            <a:solidFill>
              <a:srgbClr val="B0C4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27CF5DF-4CF1-4337-9835-EA72D61E4032}"/>
              </a:ext>
            </a:extLst>
          </p:cNvPr>
          <p:cNvSpPr/>
          <p:nvPr/>
        </p:nvSpPr>
        <p:spPr>
          <a:xfrm>
            <a:off x="856093" y="4377078"/>
            <a:ext cx="2313614" cy="704532"/>
          </a:xfrm>
          <a:prstGeom prst="rect">
            <a:avLst/>
          </a:prstGeom>
          <a:solidFill>
            <a:srgbClr val="B0C4DD"/>
          </a:solidFill>
          <a:ln>
            <a:solidFill>
              <a:srgbClr val="B0C4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06887E-1298-4A52-8788-12AB2B356D8A}"/>
              </a:ext>
            </a:extLst>
          </p:cNvPr>
          <p:cNvSpPr/>
          <p:nvPr/>
        </p:nvSpPr>
        <p:spPr>
          <a:xfrm>
            <a:off x="781066" y="5102439"/>
            <a:ext cx="2313614" cy="704532"/>
          </a:xfrm>
          <a:prstGeom prst="rect">
            <a:avLst/>
          </a:prstGeom>
          <a:solidFill>
            <a:srgbClr val="B0C4DD"/>
          </a:solidFill>
          <a:ln>
            <a:solidFill>
              <a:srgbClr val="B0C4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5564E9-9C7E-45ED-ACF1-3A55F588EFAE}"/>
              </a:ext>
            </a:extLst>
          </p:cNvPr>
          <p:cNvSpPr/>
          <p:nvPr/>
        </p:nvSpPr>
        <p:spPr>
          <a:xfrm>
            <a:off x="808708" y="2833144"/>
            <a:ext cx="2313614" cy="704532"/>
          </a:xfrm>
          <a:prstGeom prst="rect">
            <a:avLst/>
          </a:prstGeom>
          <a:solidFill>
            <a:srgbClr val="B0C4DD"/>
          </a:solidFill>
          <a:ln>
            <a:solidFill>
              <a:srgbClr val="B0C4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CB5541F-D695-4CB1-B4E0-D4C99F7C6F3F}"/>
              </a:ext>
            </a:extLst>
          </p:cNvPr>
          <p:cNvSpPr/>
          <p:nvPr/>
        </p:nvSpPr>
        <p:spPr>
          <a:xfrm>
            <a:off x="856093" y="1923809"/>
            <a:ext cx="2313614" cy="704532"/>
          </a:xfrm>
          <a:prstGeom prst="rect">
            <a:avLst/>
          </a:prstGeom>
          <a:solidFill>
            <a:srgbClr val="B0C4DD"/>
          </a:solidFill>
          <a:ln>
            <a:solidFill>
              <a:srgbClr val="B0C4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6776BD-F663-4141-8FE2-D42B50B02DD7}"/>
              </a:ext>
            </a:extLst>
          </p:cNvPr>
          <p:cNvSpPr/>
          <p:nvPr/>
        </p:nvSpPr>
        <p:spPr>
          <a:xfrm>
            <a:off x="3998382" y="1983688"/>
            <a:ext cx="44121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Records the time the outlet is on and off. </a:t>
            </a:r>
          </a:p>
          <a:p>
            <a:r>
              <a:rPr lang="en-US" sz="1600" dirty="0"/>
              <a:t>The total cost can be calculated.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7282317-F4F7-4652-80E7-CF4BE986349A}"/>
              </a:ext>
            </a:extLst>
          </p:cNvPr>
          <p:cNvSpPr/>
          <p:nvPr/>
        </p:nvSpPr>
        <p:spPr>
          <a:xfrm>
            <a:off x="3209035" y="2144319"/>
            <a:ext cx="632035" cy="263512"/>
          </a:xfrm>
          <a:prstGeom prst="rightArrow">
            <a:avLst/>
          </a:prstGeom>
          <a:solidFill>
            <a:srgbClr val="507DB4"/>
          </a:solidFill>
          <a:ln>
            <a:solidFill>
              <a:srgbClr val="507D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FA4D74-BE7C-47CC-ADE7-EE492422CEE9}"/>
              </a:ext>
            </a:extLst>
          </p:cNvPr>
          <p:cNvSpPr/>
          <p:nvPr/>
        </p:nvSpPr>
        <p:spPr>
          <a:xfrm>
            <a:off x="3998382" y="4451068"/>
            <a:ext cx="44121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 When movement is detected, </a:t>
            </a:r>
            <a:br>
              <a:rPr lang="en-US" sz="1600" dirty="0"/>
            </a:br>
            <a:r>
              <a:rPr lang="en-US" sz="1600" dirty="0"/>
              <a:t>a photo is taken for security purposes.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0E2E32F-6698-4E6E-A991-44BB1C97BB98}"/>
              </a:ext>
            </a:extLst>
          </p:cNvPr>
          <p:cNvSpPr/>
          <p:nvPr/>
        </p:nvSpPr>
        <p:spPr>
          <a:xfrm>
            <a:off x="3209035" y="4611699"/>
            <a:ext cx="632035" cy="263512"/>
          </a:xfrm>
          <a:prstGeom prst="rightArrow">
            <a:avLst/>
          </a:prstGeom>
          <a:solidFill>
            <a:srgbClr val="507DB4"/>
          </a:solidFill>
          <a:ln>
            <a:solidFill>
              <a:srgbClr val="507D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D9F0FB-F7CE-4FCA-B054-7608B35B8D35}"/>
              </a:ext>
            </a:extLst>
          </p:cNvPr>
          <p:cNvSpPr/>
          <p:nvPr/>
        </p:nvSpPr>
        <p:spPr>
          <a:xfrm>
            <a:off x="3998382" y="3752433"/>
            <a:ext cx="44121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Allows the user to turn on and off the light </a:t>
            </a:r>
            <a:br>
              <a:rPr lang="en-US" sz="1600" dirty="0"/>
            </a:br>
            <a:r>
              <a:rPr lang="en-US" sz="1600" dirty="0"/>
              <a:t>remotely and manually.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C623A3F-F60C-47C6-9CA4-4E42D0EB0219}"/>
              </a:ext>
            </a:extLst>
          </p:cNvPr>
          <p:cNvSpPr/>
          <p:nvPr/>
        </p:nvSpPr>
        <p:spPr>
          <a:xfrm>
            <a:off x="3209035" y="3913064"/>
            <a:ext cx="632035" cy="263512"/>
          </a:xfrm>
          <a:prstGeom prst="rightArrow">
            <a:avLst/>
          </a:prstGeom>
          <a:solidFill>
            <a:srgbClr val="507DB4"/>
          </a:solidFill>
          <a:ln>
            <a:solidFill>
              <a:srgbClr val="507D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E9D804-6ED1-4D74-B524-745E5954B146}"/>
              </a:ext>
            </a:extLst>
          </p:cNvPr>
          <p:cNvSpPr/>
          <p:nvPr/>
        </p:nvSpPr>
        <p:spPr>
          <a:xfrm>
            <a:off x="3998382" y="2888698"/>
            <a:ext cx="44121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Light is opened when movement is detected</a:t>
            </a:r>
            <a:br>
              <a:rPr lang="en-US" sz="1600" dirty="0"/>
            </a:br>
            <a:r>
              <a:rPr lang="en-US" sz="1600" dirty="0"/>
              <a:t>and switched off with absence of human. 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8CA1732-70BE-4452-A732-321E4AA3C274}"/>
              </a:ext>
            </a:extLst>
          </p:cNvPr>
          <p:cNvSpPr/>
          <p:nvPr/>
        </p:nvSpPr>
        <p:spPr>
          <a:xfrm>
            <a:off x="3209035" y="3049329"/>
            <a:ext cx="632035" cy="263512"/>
          </a:xfrm>
          <a:prstGeom prst="rightArrow">
            <a:avLst/>
          </a:prstGeom>
          <a:solidFill>
            <a:srgbClr val="507DB4"/>
          </a:solidFill>
          <a:ln>
            <a:solidFill>
              <a:srgbClr val="507D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1F129FD-3BB4-41CF-B15C-73EE7BC66B43}"/>
              </a:ext>
            </a:extLst>
          </p:cNvPr>
          <p:cNvSpPr/>
          <p:nvPr/>
        </p:nvSpPr>
        <p:spPr>
          <a:xfrm>
            <a:off x="3209035" y="5167600"/>
            <a:ext cx="632035" cy="263512"/>
          </a:xfrm>
          <a:prstGeom prst="rightArrow">
            <a:avLst/>
          </a:prstGeom>
          <a:solidFill>
            <a:srgbClr val="507DB4"/>
          </a:solidFill>
          <a:ln>
            <a:solidFill>
              <a:srgbClr val="507D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417EBD-1506-46EA-8049-397B6D166D5F}"/>
              </a:ext>
            </a:extLst>
          </p:cNvPr>
          <p:cNvSpPr txBox="1"/>
          <p:nvPr/>
        </p:nvSpPr>
        <p:spPr>
          <a:xfrm>
            <a:off x="3998382" y="5130079"/>
            <a:ext cx="4412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photos are displayed here.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546614-7A35-4B1F-BACA-5A701EB2D0D0}"/>
              </a:ext>
            </a:extLst>
          </p:cNvPr>
          <p:cNvSpPr txBox="1"/>
          <p:nvPr/>
        </p:nvSpPr>
        <p:spPr>
          <a:xfrm>
            <a:off x="4856360" y="6060576"/>
            <a:ext cx="3477430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electRubus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4216044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30" grpId="0" animBg="1"/>
      <p:bldP spid="31" grpId="0" animBg="1"/>
      <p:bldP spid="8" grpId="0"/>
      <p:bldP spid="9" grpId="0" animBg="1"/>
      <p:bldP spid="7" grpId="0"/>
      <p:bldP spid="11" grpId="0" animBg="1"/>
      <p:bldP spid="6" grpId="0"/>
      <p:bldP spid="12" grpId="0" animBg="1"/>
      <p:bldP spid="5" grpId="0"/>
      <p:bldP spid="13" grpId="0" animBg="1"/>
      <p:bldP spid="14" grpId="0" animBg="1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FDA0353-6D8C-4055-9CE5-F6FF76182D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800" y="777521"/>
            <a:ext cx="4097437" cy="284114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DB131DB-FD70-4565-9577-BAB8D58776B4}"/>
              </a:ext>
            </a:extLst>
          </p:cNvPr>
          <p:cNvSpPr txBox="1"/>
          <p:nvPr/>
        </p:nvSpPr>
        <p:spPr>
          <a:xfrm>
            <a:off x="7728454" y="3075481"/>
            <a:ext cx="264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+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3BE1F40-7DBE-4F5C-B332-095B2A5C7EA0}"/>
              </a:ext>
            </a:extLst>
          </p:cNvPr>
          <p:cNvSpPr/>
          <p:nvPr/>
        </p:nvSpPr>
        <p:spPr>
          <a:xfrm>
            <a:off x="6459034" y="2416432"/>
            <a:ext cx="28032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genus of plants like </a:t>
            </a:r>
            <a:r>
              <a:rPr lang="en-US" sz="2000" dirty="0">
                <a:solidFill>
                  <a:srgbClr val="507DB4"/>
                </a:solidFill>
              </a:rPr>
              <a:t>raspberry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F95FE8-F7A0-4715-8A53-7BE1887C6D0D}"/>
              </a:ext>
            </a:extLst>
          </p:cNvPr>
          <p:cNvSpPr txBox="1"/>
          <p:nvPr/>
        </p:nvSpPr>
        <p:spPr>
          <a:xfrm>
            <a:off x="4839755" y="1319849"/>
            <a:ext cx="1525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Raspberry</a:t>
            </a:r>
            <a:r>
              <a:rPr lang="en-US" sz="2000" dirty="0"/>
              <a:t> </a:t>
            </a:r>
            <a:r>
              <a:rPr lang="en-US" sz="2000" b="1" dirty="0"/>
              <a:t>Pi</a:t>
            </a:r>
            <a:endParaRPr lang="en-US" sz="2000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38BACB7-8EBF-42FF-957C-A84CCDE5F6F8}"/>
              </a:ext>
            </a:extLst>
          </p:cNvPr>
          <p:cNvCxnSpPr>
            <a:cxnSpLocks/>
          </p:cNvCxnSpPr>
          <p:nvPr/>
        </p:nvCxnSpPr>
        <p:spPr>
          <a:xfrm>
            <a:off x="7871204" y="1622523"/>
            <a:ext cx="633625" cy="0"/>
          </a:xfrm>
          <a:prstGeom prst="line">
            <a:avLst/>
          </a:prstGeom>
          <a:ln w="57150">
            <a:solidFill>
              <a:srgbClr val="507D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7E248F0-CCCD-44D5-89A0-BCFE05F5C70B}"/>
              </a:ext>
            </a:extLst>
          </p:cNvPr>
          <p:cNvSpPr txBox="1"/>
          <p:nvPr/>
        </p:nvSpPr>
        <p:spPr>
          <a:xfrm>
            <a:off x="7325667" y="3416082"/>
            <a:ext cx="1208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electricity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EFA040-16D1-4FF2-9EAD-68D33935069A}"/>
              </a:ext>
            </a:extLst>
          </p:cNvPr>
          <p:cNvSpPr txBox="1"/>
          <p:nvPr/>
        </p:nvSpPr>
        <p:spPr>
          <a:xfrm>
            <a:off x="7728454" y="3816192"/>
            <a:ext cx="264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=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1FA782-5A8E-4F56-92EA-83167A6D7805}"/>
              </a:ext>
            </a:extLst>
          </p:cNvPr>
          <p:cNvSpPr txBox="1"/>
          <p:nvPr/>
        </p:nvSpPr>
        <p:spPr>
          <a:xfrm>
            <a:off x="7085246" y="4140537"/>
            <a:ext cx="1688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electRubus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A9E74C7-0D0B-4148-B585-FAC74D610E91}"/>
              </a:ext>
            </a:extLst>
          </p:cNvPr>
          <p:cNvGrpSpPr/>
          <p:nvPr/>
        </p:nvGrpSpPr>
        <p:grpSpPr>
          <a:xfrm>
            <a:off x="862414" y="985557"/>
            <a:ext cx="2257064" cy="2963580"/>
            <a:chOff x="873782" y="470164"/>
            <a:chExt cx="3009418" cy="395143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090998E-9318-45D1-B422-89FD21081D71}"/>
                </a:ext>
              </a:extLst>
            </p:cNvPr>
            <p:cNvSpPr/>
            <p:nvPr/>
          </p:nvSpPr>
          <p:spPr>
            <a:xfrm>
              <a:off x="873782" y="470164"/>
              <a:ext cx="3009418" cy="713691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86E782D-6132-4177-B37A-DB9AD8C62A0A}"/>
                </a:ext>
              </a:extLst>
            </p:cNvPr>
            <p:cNvCxnSpPr>
              <a:cxnSpLocks/>
              <a:stCxn id="40" idx="4"/>
            </p:cNvCxnSpPr>
            <p:nvPr/>
          </p:nvCxnSpPr>
          <p:spPr>
            <a:xfrm>
              <a:off x="2378491" y="1183854"/>
              <a:ext cx="81024" cy="323774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11FF5E5-108E-44D0-B6A7-ED3226207B69}"/>
              </a:ext>
            </a:extLst>
          </p:cNvPr>
          <p:cNvSpPr txBox="1"/>
          <p:nvPr/>
        </p:nvSpPr>
        <p:spPr>
          <a:xfrm>
            <a:off x="588001" y="4096395"/>
            <a:ext cx="4401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of pins -  </a:t>
            </a:r>
            <a:r>
              <a:rPr lang="en-US" b="1" dirty="0"/>
              <a:t>G</a:t>
            </a:r>
            <a:r>
              <a:rPr lang="en-US" dirty="0"/>
              <a:t>eneral </a:t>
            </a:r>
            <a:r>
              <a:rPr lang="en-US" b="1" dirty="0"/>
              <a:t>P</a:t>
            </a:r>
            <a:r>
              <a:rPr lang="en-US" dirty="0"/>
              <a:t>urpose </a:t>
            </a:r>
            <a:r>
              <a:rPr lang="en-US" b="1" dirty="0"/>
              <a:t>I</a:t>
            </a:r>
            <a:r>
              <a:rPr lang="en-US" dirty="0"/>
              <a:t>nput </a:t>
            </a:r>
            <a:r>
              <a:rPr lang="en-US" b="1" dirty="0"/>
              <a:t>O</a:t>
            </a:r>
            <a:r>
              <a:rPr lang="en-US" dirty="0"/>
              <a:t>utput 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9744F33-4954-493D-AECE-F17090954D87}"/>
              </a:ext>
            </a:extLst>
          </p:cNvPr>
          <p:cNvGrpSpPr/>
          <p:nvPr/>
        </p:nvGrpSpPr>
        <p:grpSpPr>
          <a:xfrm>
            <a:off x="66846" y="4602203"/>
            <a:ext cx="1590129" cy="1501997"/>
            <a:chOff x="0" y="4908396"/>
            <a:chExt cx="1678329" cy="15713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0BAE5CB-4FBE-4C89-9AD6-3C3A98976E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90774" y="4908396"/>
              <a:ext cx="1096779" cy="1105712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E20618C-094A-4282-A61A-42C7945B3D0C}"/>
                </a:ext>
              </a:extLst>
            </p:cNvPr>
            <p:cNvSpPr txBox="1"/>
            <p:nvPr/>
          </p:nvSpPr>
          <p:spPr>
            <a:xfrm>
              <a:off x="0" y="6125565"/>
              <a:ext cx="1678329" cy="354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Infrared Sensor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CA602C9-FF74-4A58-949C-3BE74854D0D4}"/>
              </a:ext>
            </a:extLst>
          </p:cNvPr>
          <p:cNvGrpSpPr/>
          <p:nvPr/>
        </p:nvGrpSpPr>
        <p:grpSpPr>
          <a:xfrm>
            <a:off x="1634925" y="4602203"/>
            <a:ext cx="871440" cy="1501997"/>
            <a:chOff x="1820868" y="4908396"/>
            <a:chExt cx="919775" cy="157135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4979964-BADA-444F-A641-4D85EDD97F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1711570" y="5017694"/>
              <a:ext cx="1105713" cy="887118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DAF7071-8498-4A18-83BA-AB42456006C2}"/>
                </a:ext>
              </a:extLst>
            </p:cNvPr>
            <p:cNvSpPr txBox="1"/>
            <p:nvPr/>
          </p:nvSpPr>
          <p:spPr>
            <a:xfrm>
              <a:off x="1853524" y="6125565"/>
              <a:ext cx="887119" cy="354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Button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ACFD115-969C-4168-B379-A9DD50C9CFD2}"/>
              </a:ext>
            </a:extLst>
          </p:cNvPr>
          <p:cNvGrpSpPr/>
          <p:nvPr/>
        </p:nvGrpSpPr>
        <p:grpSpPr>
          <a:xfrm>
            <a:off x="2709988" y="4589405"/>
            <a:ext cx="1860876" cy="1494256"/>
            <a:chOff x="3046859" y="4993264"/>
            <a:chExt cx="1964094" cy="156325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CF52FB6-FA49-4432-8849-A2B466BD4E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46859" y="4993264"/>
              <a:ext cx="1720632" cy="935951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E7EB278-E217-4B9C-A08B-BAF88075C5B8}"/>
                </a:ext>
              </a:extLst>
            </p:cNvPr>
            <p:cNvSpPr txBox="1"/>
            <p:nvPr/>
          </p:nvSpPr>
          <p:spPr>
            <a:xfrm>
              <a:off x="3059311" y="6202333"/>
              <a:ext cx="1951642" cy="354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USB web camera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016BB38-1BA6-4F74-9427-0D2037D3F38C}"/>
              </a:ext>
            </a:extLst>
          </p:cNvPr>
          <p:cNvGrpSpPr/>
          <p:nvPr/>
        </p:nvGrpSpPr>
        <p:grpSpPr>
          <a:xfrm>
            <a:off x="4570864" y="4575892"/>
            <a:ext cx="1525041" cy="1528312"/>
            <a:chOff x="5153580" y="4993268"/>
            <a:chExt cx="1609630" cy="159888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41DD856-38D3-4663-B89E-455EBF0D0B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53580" y="4993268"/>
              <a:ext cx="1609630" cy="1020831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882B68B-CE9D-4C7A-AE81-F91808480301}"/>
                </a:ext>
              </a:extLst>
            </p:cNvPr>
            <p:cNvSpPr txBox="1"/>
            <p:nvPr/>
          </p:nvSpPr>
          <p:spPr>
            <a:xfrm>
              <a:off x="5595764" y="6237968"/>
              <a:ext cx="787828" cy="354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Relay</a:t>
              </a: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A2810E02-BED8-4BEC-A5D6-727D3B5B5354}"/>
              </a:ext>
            </a:extLst>
          </p:cNvPr>
          <p:cNvSpPr/>
          <p:nvPr/>
        </p:nvSpPr>
        <p:spPr>
          <a:xfrm>
            <a:off x="6268761" y="1318673"/>
            <a:ext cx="23400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– core of </a:t>
            </a:r>
            <a:r>
              <a:rPr lang="en-US" sz="2000" b="1" dirty="0" err="1"/>
              <a:t>electRuBus</a:t>
            </a:r>
            <a:endParaRPr lang="en-US" sz="2000" b="1" dirty="0"/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E72C0C74-37C9-46BE-8318-CCC43485A205}"/>
              </a:ext>
            </a:extLst>
          </p:cNvPr>
          <p:cNvSpPr/>
          <p:nvPr/>
        </p:nvSpPr>
        <p:spPr>
          <a:xfrm>
            <a:off x="7762114" y="1767750"/>
            <a:ext cx="334627" cy="583268"/>
          </a:xfrm>
          <a:prstGeom prst="downArrow">
            <a:avLst/>
          </a:prstGeom>
          <a:gradFill flip="none" rotWithShape="1">
            <a:gsLst>
              <a:gs pos="0">
                <a:srgbClr val="507DB4">
                  <a:tint val="66000"/>
                  <a:satMod val="160000"/>
                </a:srgbClr>
              </a:gs>
              <a:gs pos="50000">
                <a:srgbClr val="507DB4">
                  <a:tint val="44500"/>
                  <a:satMod val="160000"/>
                </a:srgbClr>
              </a:gs>
              <a:gs pos="100000">
                <a:srgbClr val="507DB4">
                  <a:tint val="23500"/>
                  <a:satMod val="16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C604944-57F1-4837-B4DE-BF22AE87BE89}"/>
              </a:ext>
            </a:extLst>
          </p:cNvPr>
          <p:cNvCxnSpPr>
            <a:endCxn id="29" idx="1"/>
          </p:cNvCxnSpPr>
          <p:nvPr/>
        </p:nvCxnSpPr>
        <p:spPr>
          <a:xfrm>
            <a:off x="4340195" y="1519904"/>
            <a:ext cx="4995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4FE19D4E-9FB7-4659-BDA2-242B5922E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085" y="2753593"/>
            <a:ext cx="381000" cy="45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004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0" grpId="0"/>
      <p:bldP spid="29" grpId="0"/>
      <p:bldP spid="36" grpId="0"/>
      <p:bldP spid="37" grpId="0"/>
      <p:bldP spid="39" grpId="0"/>
      <p:bldP spid="46" grpId="0"/>
      <p:bldP spid="62" grpId="0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08982813-929D-4458-9B51-AE8B4214FA91}"/>
              </a:ext>
            </a:extLst>
          </p:cNvPr>
          <p:cNvGrpSpPr/>
          <p:nvPr/>
        </p:nvGrpSpPr>
        <p:grpSpPr>
          <a:xfrm>
            <a:off x="546320" y="273665"/>
            <a:ext cx="8480039" cy="6141511"/>
            <a:chOff x="728427" y="-778114"/>
            <a:chExt cx="11306718" cy="8188681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5E20E92E-435F-4B9F-ACA4-80197F9E1D80}"/>
                </a:ext>
              </a:extLst>
            </p:cNvPr>
            <p:cNvGrpSpPr/>
            <p:nvPr/>
          </p:nvGrpSpPr>
          <p:grpSpPr>
            <a:xfrm>
              <a:off x="1010083" y="-778114"/>
              <a:ext cx="11025062" cy="8188681"/>
              <a:chOff x="202363" y="-728670"/>
              <a:chExt cx="11025062" cy="8188681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FD399F99-A9E4-4E3D-937C-2E76D6CB4607}"/>
                  </a:ext>
                </a:extLst>
              </p:cNvPr>
              <p:cNvGrpSpPr/>
              <p:nvPr/>
            </p:nvGrpSpPr>
            <p:grpSpPr>
              <a:xfrm>
                <a:off x="351793" y="508445"/>
                <a:ext cx="10875632" cy="6951566"/>
                <a:chOff x="275593" y="244054"/>
                <a:chExt cx="10875632" cy="6951566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76AD7D2D-DBF3-4731-8A90-ECAEA167078D}"/>
                    </a:ext>
                  </a:extLst>
                </p:cNvPr>
                <p:cNvGrpSpPr/>
                <p:nvPr/>
              </p:nvGrpSpPr>
              <p:grpSpPr>
                <a:xfrm>
                  <a:off x="275593" y="244054"/>
                  <a:ext cx="10875632" cy="6951566"/>
                  <a:chOff x="275593" y="244054"/>
                  <a:chExt cx="10875632" cy="6951566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F9E78653-F44E-4DAE-B07B-296755F020DF}"/>
                      </a:ext>
                    </a:extLst>
                  </p:cNvPr>
                  <p:cNvGrpSpPr/>
                  <p:nvPr/>
                </p:nvGrpSpPr>
                <p:grpSpPr>
                  <a:xfrm>
                    <a:off x="275593" y="244054"/>
                    <a:ext cx="10875632" cy="6951566"/>
                    <a:chOff x="275593" y="244054"/>
                    <a:chExt cx="10875632" cy="6951566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D04EB0F7-8C26-4738-8B66-93BC69E922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75593" y="244054"/>
                      <a:ext cx="10875632" cy="5616377"/>
                      <a:chOff x="275594" y="177753"/>
                      <a:chExt cx="10875632" cy="5616377"/>
                    </a:xfrm>
                  </p:grpSpPr>
                  <p:pic>
                    <p:nvPicPr>
                      <p:cNvPr id="3" name="Picture 2" descr="GPIO layout">
                        <a:extLst>
                          <a:ext uri="{FF2B5EF4-FFF2-40B4-BE49-F238E27FC236}">
                            <a16:creationId xmlns:a16="http://schemas.microsoft.com/office/drawing/2014/main" id="{4D9C365F-995C-45A3-B17E-61A7944962F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 bwMode="auto">
                      <a:xfrm>
                        <a:off x="4021636" y="3446627"/>
                        <a:ext cx="7129590" cy="103354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4" name="Picture 3">
                        <a:extLst>
                          <a:ext uri="{FF2B5EF4-FFF2-40B4-BE49-F238E27FC236}">
                            <a16:creationId xmlns:a16="http://schemas.microsoft.com/office/drawing/2014/main" id="{CC454B9A-711C-439A-9DDA-4B3C3E5928C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clrChange>
                          <a:clrFrom>
                            <a:srgbClr val="E5E6E1"/>
                          </a:clrFrom>
                          <a:clrTo>
                            <a:srgbClr val="E5E6E1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 rot="16200000" flipH="1">
                        <a:off x="8465336" y="1009459"/>
                        <a:ext cx="1698129" cy="780660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5" name="Group 4">
                        <a:extLst>
                          <a:ext uri="{FF2B5EF4-FFF2-40B4-BE49-F238E27FC236}">
                            <a16:creationId xmlns:a16="http://schemas.microsoft.com/office/drawing/2014/main" id="{95CC151D-5FF5-4D80-9AAA-A6110BB2036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75594" y="3963401"/>
                        <a:ext cx="9257026" cy="1830729"/>
                        <a:chOff x="275594" y="3963401"/>
                        <a:chExt cx="9257026" cy="1830729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0AA649E4-79D7-4ABB-B4FD-F6ED50ABF54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75594" y="3963401"/>
                          <a:ext cx="9257026" cy="1830729"/>
                          <a:chOff x="275594" y="3963401"/>
                          <a:chExt cx="9257026" cy="1830729"/>
                        </a:xfrm>
                      </p:grpSpPr>
                      <p:grpSp>
                        <p:nvGrpSpPr>
                          <p:cNvPr id="19" name="Group 18">
                            <a:extLst>
                              <a:ext uri="{FF2B5EF4-FFF2-40B4-BE49-F238E27FC236}">
                                <a16:creationId xmlns:a16="http://schemas.microsoft.com/office/drawing/2014/main" id="{A4C2B3F3-C858-4D46-84BE-B02EF3EAADE2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75594" y="4490421"/>
                            <a:ext cx="9257026" cy="1303709"/>
                            <a:chOff x="-135325" y="335120"/>
                            <a:chExt cx="9257026" cy="1303709"/>
                          </a:xfrm>
                        </p:grpSpPr>
                        <p:pic>
                          <p:nvPicPr>
                            <p:cNvPr id="21" name="Picture 20">
                              <a:extLst>
                                <a:ext uri="{FF2B5EF4-FFF2-40B4-BE49-F238E27FC236}">
                                  <a16:creationId xmlns:a16="http://schemas.microsoft.com/office/drawing/2014/main" id="{C8F566E0-A0C9-4558-92DD-1D841B76DF51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 rotWithShape="1">
                            <a:blip r:embed="rId5">
                              <a:clrChange>
                                <a:clrFrom>
                                  <a:srgbClr val="E1E2DD"/>
                                </a:clrFrom>
                                <a:clrTo>
                                  <a:srgbClr val="E1E2DD">
                                    <a:alpha val="0"/>
                                  </a:srgbClr>
                                </a:clrTo>
                              </a:clrChange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/>
                          </p:blipFill>
                          <p:spPr>
                            <a:xfrm flipH="1">
                              <a:off x="1509684" y="335120"/>
                              <a:ext cx="2592730" cy="1303709"/>
                            </a:xfrm>
                            <a:prstGeom prst="rect">
                              <a:avLst/>
                            </a:prstGeom>
                          </p:spPr>
                        </p:pic>
                        <p:cxnSp>
                          <p:nvCxnSpPr>
                            <p:cNvPr id="22" name="Straight Connector 21">
                              <a:extLst>
                                <a:ext uri="{FF2B5EF4-FFF2-40B4-BE49-F238E27FC236}">
                                  <a16:creationId xmlns:a16="http://schemas.microsoft.com/office/drawing/2014/main" id="{C7A605E4-1E45-4124-88D5-EBC26A1DDFE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3923660" y="757429"/>
                              <a:ext cx="902390" cy="4990"/>
                            </a:xfrm>
                            <a:prstGeom prst="line">
                              <a:avLst/>
                            </a:prstGeom>
                            <a:ln w="63500">
                              <a:solidFill>
                                <a:srgbClr val="FF0000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3" name="Straight Connector 22">
                              <a:extLst>
                                <a:ext uri="{FF2B5EF4-FFF2-40B4-BE49-F238E27FC236}">
                                  <a16:creationId xmlns:a16="http://schemas.microsoft.com/office/drawing/2014/main" id="{4AAE2914-0192-4816-AB34-07F7EC53F929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3923660" y="1314309"/>
                              <a:ext cx="2068761" cy="20528"/>
                            </a:xfrm>
                            <a:prstGeom prst="line">
                              <a:avLst/>
                            </a:prstGeom>
                            <a:ln w="6350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4" name="Straight Connector 23">
                              <a:extLst>
                                <a:ext uri="{FF2B5EF4-FFF2-40B4-BE49-F238E27FC236}">
                                  <a16:creationId xmlns:a16="http://schemas.microsoft.com/office/drawing/2014/main" id="{D207B4D5-58C5-41B5-B16F-E176044BEB36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3923660" y="1022295"/>
                              <a:ext cx="5198041" cy="18707"/>
                            </a:xfrm>
                            <a:prstGeom prst="line">
                              <a:avLst/>
                            </a:prstGeom>
                            <a:ln w="63500">
                              <a:solidFill>
                                <a:srgbClr val="00B0F0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grpSp>
                          <p:nvGrpSpPr>
                            <p:cNvPr id="25" name="Group 24">
                              <a:extLst>
                                <a:ext uri="{FF2B5EF4-FFF2-40B4-BE49-F238E27FC236}">
                                  <a16:creationId xmlns:a16="http://schemas.microsoft.com/office/drawing/2014/main" id="{A5A724C1-AC4F-46E7-B809-B7B378BC4900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505710" y="533396"/>
                              <a:ext cx="3763282" cy="1032272"/>
                              <a:chOff x="2277938" y="538300"/>
                              <a:chExt cx="3763282" cy="1032272"/>
                            </a:xfrm>
                          </p:grpSpPr>
                          <p:grpSp>
                            <p:nvGrpSpPr>
                              <p:cNvPr id="27" name="Group 26">
                                <a:extLst>
                                  <a:ext uri="{FF2B5EF4-FFF2-40B4-BE49-F238E27FC236}">
                                    <a16:creationId xmlns:a16="http://schemas.microsoft.com/office/drawing/2014/main" id="{D21EDF52-4703-407D-9127-CDF285CE86D8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2277938" y="719874"/>
                                <a:ext cx="1149470" cy="600352"/>
                                <a:chOff x="4423904" y="1650112"/>
                                <a:chExt cx="1149470" cy="600352"/>
                              </a:xfrm>
                            </p:grpSpPr>
                            <p:cxnSp>
                              <p:nvCxnSpPr>
                                <p:cNvPr id="31" name="Straight Connector 30">
                                  <a:extLst>
                                    <a:ext uri="{FF2B5EF4-FFF2-40B4-BE49-F238E27FC236}">
                                      <a16:creationId xmlns:a16="http://schemas.microsoft.com/office/drawing/2014/main" id="{C2A6DE08-4E02-4181-A26C-092006E01E1D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>
                                  <a:off x="4583189" y="2212946"/>
                                  <a:ext cx="990185" cy="0"/>
                                </a:xfrm>
                                <a:prstGeom prst="line">
                                  <a:avLst/>
                                </a:prstGeom>
                                <a:ln w="63500">
                                  <a:solidFill>
                                    <a:srgbClr val="FF0000"/>
                                  </a:solidFill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32" name="Straight Connector 31">
                                  <a:extLst>
                                    <a:ext uri="{FF2B5EF4-FFF2-40B4-BE49-F238E27FC236}">
                                      <a16:creationId xmlns:a16="http://schemas.microsoft.com/office/drawing/2014/main" id="{757EE79A-F09F-4A73-B24E-767F0054F5D4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>
                                  <a:off x="4624172" y="1684145"/>
                                  <a:ext cx="949202" cy="0"/>
                                </a:xfrm>
                                <a:prstGeom prst="line">
                                  <a:avLst/>
                                </a:prstGeom>
                                <a:ln w="63500">
                                  <a:solidFill>
                                    <a:srgbClr val="FF0000"/>
                                  </a:solidFill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grpSp>
                              <p:nvGrpSpPr>
                                <p:cNvPr id="33" name="Group 32">
                                  <a:extLst>
                                    <a:ext uri="{FF2B5EF4-FFF2-40B4-BE49-F238E27FC236}">
                                      <a16:creationId xmlns:a16="http://schemas.microsoft.com/office/drawing/2014/main" id="{B7352B8D-763F-466A-9594-7853369093EF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 rot="16200000">
                                  <a:off x="4323996" y="1750020"/>
                                  <a:ext cx="600352" cy="400536"/>
                                  <a:chOff x="3833468" y="1120167"/>
                                  <a:chExt cx="3456874" cy="2164184"/>
                                </a:xfrm>
                              </p:grpSpPr>
                              <p:sp>
                                <p:nvSpPr>
                                  <p:cNvPr id="34" name="Flowchart: Summing Junction 33">
                                    <a:extLst>
                                      <a:ext uri="{FF2B5EF4-FFF2-40B4-BE49-F238E27FC236}">
                                        <a16:creationId xmlns:a16="http://schemas.microsoft.com/office/drawing/2014/main" id="{D41DEDB7-D4C3-4F95-8419-750C12988D6A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565720" y="1120167"/>
                                    <a:ext cx="2112576" cy="2164184"/>
                                  </a:xfrm>
                                  <a:prstGeom prst="flowChartSummingJunction">
                                    <a:avLst/>
                                  </a:prstGeom>
                                  <a:noFill/>
                                  <a:ln w="57150">
                                    <a:solidFill>
                                      <a:schemeClr val="tx1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 sz="1350"/>
                                  </a:p>
                                </p:txBody>
                              </p:sp>
                              <p:cxnSp>
                                <p:nvCxnSpPr>
                                  <p:cNvPr id="35" name="Straight Connector 34">
                                    <a:extLst>
                                      <a:ext uri="{FF2B5EF4-FFF2-40B4-BE49-F238E27FC236}">
                                        <a16:creationId xmlns:a16="http://schemas.microsoft.com/office/drawing/2014/main" id="{A08C2DA7-3149-46B1-AE6C-486B5E499248}"/>
                                      </a:ext>
                                    </a:extLst>
                                  </p:cNvPr>
                                  <p:cNvCxnSpPr>
                                    <a:cxnSpLocks/>
                                    <a:stCxn id="34" idx="6"/>
                                  </p:cNvCxnSpPr>
                                  <p:nvPr/>
                                </p:nvCxnSpPr>
                                <p:spPr>
                                  <a:xfrm rot="5400000" flipV="1">
                                    <a:off x="6984318" y="1896240"/>
                                    <a:ext cx="0" cy="612049"/>
                                  </a:xfrm>
                                  <a:prstGeom prst="line">
                                    <a:avLst/>
                                  </a:prstGeom>
                                  <a:ln w="57150">
                                    <a:solidFill>
                                      <a:schemeClr val="tx1"/>
                                    </a:solidFill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cxnSp>
                                <p:nvCxnSpPr>
                                  <p:cNvPr id="36" name="Straight Connector 35">
                                    <a:extLst>
                                      <a:ext uri="{FF2B5EF4-FFF2-40B4-BE49-F238E27FC236}">
                                        <a16:creationId xmlns:a16="http://schemas.microsoft.com/office/drawing/2014/main" id="{01E7C27E-2AF7-45C8-BE5B-B353536A2BF4}"/>
                                      </a:ext>
                                    </a:extLst>
                                  </p:cNvPr>
                                  <p:cNvCxnSpPr>
                                    <a:cxnSpLocks/>
                                  </p:cNvCxnSpPr>
                                  <p:nvPr/>
                                </p:nvCxnSpPr>
                                <p:spPr>
                                  <a:xfrm rot="5400000" flipV="1">
                                    <a:off x="4199593" y="1715754"/>
                                    <a:ext cx="0" cy="732249"/>
                                  </a:xfrm>
                                  <a:prstGeom prst="line">
                                    <a:avLst/>
                                  </a:prstGeom>
                                  <a:ln w="57150">
                                    <a:solidFill>
                                      <a:schemeClr val="tx1"/>
                                    </a:solidFill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</p:grpSp>
                          <p:sp>
                            <p:nvSpPr>
                              <p:cNvPr id="28" name="TextBox 27">
                                <a:extLst>
                                  <a:ext uri="{FF2B5EF4-FFF2-40B4-BE49-F238E27FC236}">
                                    <a16:creationId xmlns:a16="http://schemas.microsoft.com/office/drawing/2014/main" id="{7C3D4AEB-EE74-426F-9E97-977EFAECA3F5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5150720" y="1139685"/>
                                <a:ext cx="827187" cy="430887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sz="1500" b="1" dirty="0">
                                    <a:solidFill>
                                      <a:srgbClr val="FF0000"/>
                                    </a:solidFill>
                                    <a:highlight>
                                      <a:srgbClr val="000000"/>
                                    </a:highlight>
                                  </a:rPr>
                                  <a:t>GND</a:t>
                                </a:r>
                              </a:p>
                            </p:txBody>
                          </p:sp>
                          <p:sp>
                            <p:nvSpPr>
                              <p:cNvPr id="29" name="TextBox 28">
                                <a:extLst>
                                  <a:ext uri="{FF2B5EF4-FFF2-40B4-BE49-F238E27FC236}">
                                    <a16:creationId xmlns:a16="http://schemas.microsoft.com/office/drawing/2014/main" id="{3E7CC8A6-5C34-4762-94FA-8C6135F5ABE0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5247292" y="538300"/>
                                <a:ext cx="690664" cy="430887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sz="1500" b="1" dirty="0">
                                    <a:solidFill>
                                      <a:srgbClr val="FF0000"/>
                                    </a:solidFill>
                                    <a:highlight>
                                      <a:srgbClr val="000000"/>
                                    </a:highlight>
                                  </a:rPr>
                                  <a:t>+5V</a:t>
                                </a:r>
                              </a:p>
                            </p:txBody>
                          </p:sp>
                          <p:sp>
                            <p:nvSpPr>
                              <p:cNvPr id="30" name="TextBox 29">
                                <a:extLst>
                                  <a:ext uri="{FF2B5EF4-FFF2-40B4-BE49-F238E27FC236}">
                                    <a16:creationId xmlns:a16="http://schemas.microsoft.com/office/drawing/2014/main" id="{5A50A2CD-3681-4E06-8B21-693481B4204D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5350556" y="856112"/>
                                <a:ext cx="690664" cy="430887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sz="1500" b="1" dirty="0">
                                    <a:solidFill>
                                      <a:srgbClr val="FF0000"/>
                                    </a:solidFill>
                                    <a:highlight>
                                      <a:srgbClr val="000000"/>
                                    </a:highlight>
                                  </a:rPr>
                                  <a:t> IN </a:t>
                                </a:r>
                              </a:p>
                            </p:txBody>
                          </p:sp>
                        </p:grpSp>
                        <p:pic>
                          <p:nvPicPr>
                            <p:cNvPr id="26" name="Picture 4" descr="Image result for light bulb electrical symbol free">
                              <a:extLst>
                                <a:ext uri="{FF2B5EF4-FFF2-40B4-BE49-F238E27FC236}">
                                  <a16:creationId xmlns:a16="http://schemas.microsoft.com/office/drawing/2014/main" id="{B61F64E3-1C50-4DE1-B413-D912B49CC9B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 rotWithShape="1">
                            <a:blip r:embed="rId6">
                              <a:clrChange>
                                <a:clrFrom>
                                  <a:srgbClr val="FFFFFF"/>
                                </a:clrFrom>
                                <a:clrTo>
                                  <a:srgbClr val="FFFFFF">
                                    <a:alpha val="0"/>
                                  </a:srgbClr>
                                </a:clrTo>
                              </a:clrChange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/>
                          </p:blipFill>
                          <p:spPr bwMode="auto">
                            <a:xfrm>
                              <a:off x="-135325" y="660561"/>
                              <a:ext cx="503919" cy="74217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cxnSp>
                        <p:nvCxnSpPr>
                          <p:cNvPr id="20" name="Straight Connector 19">
                            <a:extLst>
                              <a:ext uri="{FF2B5EF4-FFF2-40B4-BE49-F238E27FC236}">
                                <a16:creationId xmlns:a16="http://schemas.microsoft.com/office/drawing/2014/main" id="{5EA0719D-7189-4DCD-AFF0-5F0FAD7221A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5209306" y="3963401"/>
                            <a:ext cx="0" cy="989435"/>
                          </a:xfrm>
                          <a:prstGeom prst="line">
                            <a:avLst/>
                          </a:prstGeom>
                          <a:ln w="63500">
                            <a:solidFill>
                              <a:srgbClr val="FF0000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18" name="Straight Connector 17">
                          <a:extLst>
                            <a:ext uri="{FF2B5EF4-FFF2-40B4-BE49-F238E27FC236}">
                              <a16:creationId xmlns:a16="http://schemas.microsoft.com/office/drawing/2014/main" id="{05869F6E-99F7-4099-976A-DBBADF86737F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9506775" y="4257675"/>
                          <a:ext cx="0" cy="948889"/>
                        </a:xfrm>
                        <a:prstGeom prst="line">
                          <a:avLst/>
                        </a:prstGeom>
                        <a:ln w="63500">
                          <a:solidFill>
                            <a:srgbClr val="00B0F0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7D1AC354-2D07-45ED-8274-7E6FAE74DF0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474970" y="177753"/>
                        <a:ext cx="1869330" cy="3700073"/>
                        <a:chOff x="5474970" y="177753"/>
                        <a:chExt cx="1869330" cy="3700073"/>
                      </a:xfrm>
                    </p:grpSpPr>
                    <p:cxnSp>
                      <p:nvCxnSpPr>
                        <p:cNvPr id="10" name="Straight Connector 9">
                          <a:extLst>
                            <a:ext uri="{FF2B5EF4-FFF2-40B4-BE49-F238E27FC236}">
                              <a16:creationId xmlns:a16="http://schemas.microsoft.com/office/drawing/2014/main" id="{CD2A9607-975A-4515-9B2E-4BE5F72B6081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5505447" y="1911196"/>
                          <a:ext cx="14163" cy="1882117"/>
                        </a:xfrm>
                        <a:prstGeom prst="line">
                          <a:avLst/>
                        </a:prstGeom>
                        <a:ln w="63500">
                          <a:solidFill>
                            <a:srgbClr val="FF0000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11" name="Group 10">
                          <a:extLst>
                            <a:ext uri="{FF2B5EF4-FFF2-40B4-BE49-F238E27FC236}">
                              <a16:creationId xmlns:a16="http://schemas.microsoft.com/office/drawing/2014/main" id="{7A68850B-8329-4F39-A734-6F55A7726B0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718797" y="177753"/>
                          <a:ext cx="1625503" cy="3700073"/>
                          <a:chOff x="5722745" y="70749"/>
                          <a:chExt cx="1625503" cy="3700073"/>
                        </a:xfrm>
                      </p:grpSpPr>
                      <p:pic>
                        <p:nvPicPr>
                          <p:cNvPr id="14" name="Picture 13">
                            <a:extLst>
                              <a:ext uri="{FF2B5EF4-FFF2-40B4-BE49-F238E27FC236}">
                                <a16:creationId xmlns:a16="http://schemas.microsoft.com/office/drawing/2014/main" id="{8301E0D1-3282-4C12-B693-C430859F36DB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7">
                            <a:clrChange>
                              <a:clrFrom>
                                <a:srgbClr val="BCC1BD"/>
                              </a:clrFrom>
                              <a:clrTo>
                                <a:srgbClr val="BCC1BD">
                                  <a:alpha val="0"/>
                                </a:srgbClr>
                              </a:clrTo>
                            </a:clrChang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/>
                        </p:blipFill>
                        <p:spPr>
                          <a:xfrm>
                            <a:off x="5722745" y="70749"/>
                            <a:ext cx="1625503" cy="1406408"/>
                          </a:xfrm>
                          <a:prstGeom prst="rect">
                            <a:avLst/>
                          </a:prstGeom>
                        </p:spPr>
                      </p:pic>
                      <p:cxnSp>
                        <p:nvCxnSpPr>
                          <p:cNvPr id="15" name="Straight Connector 14">
                            <a:extLst>
                              <a:ext uri="{FF2B5EF4-FFF2-40B4-BE49-F238E27FC236}">
                                <a16:creationId xmlns:a16="http://schemas.microsoft.com/office/drawing/2014/main" id="{D4CFA040-09F3-4C77-B2EC-094B0A92E23F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6911647" y="1267556"/>
                            <a:ext cx="0" cy="2503266"/>
                          </a:xfrm>
                          <a:prstGeom prst="line">
                            <a:avLst/>
                          </a:prstGeom>
                          <a:ln w="635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" name="Straight Connector 15">
                            <a:extLst>
                              <a:ext uri="{FF2B5EF4-FFF2-40B4-BE49-F238E27FC236}">
                                <a16:creationId xmlns:a16="http://schemas.microsoft.com/office/drawing/2014/main" id="{466EE5CA-C035-4E61-A5F6-CE2AC1B86F3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6628864" y="1267556"/>
                            <a:ext cx="0" cy="2418753"/>
                          </a:xfrm>
                          <a:prstGeom prst="line">
                            <a:avLst/>
                          </a:prstGeom>
                          <a:ln w="63500">
                            <a:solidFill>
                              <a:srgbClr val="00B0F0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12" name="Straight Connector 11">
                          <a:extLst>
                            <a:ext uri="{FF2B5EF4-FFF2-40B4-BE49-F238E27FC236}">
                              <a16:creationId xmlns:a16="http://schemas.microsoft.com/office/drawing/2014/main" id="{72B13E0C-9046-4A54-B2AB-CE48C8FBB82D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5474970" y="1910937"/>
                          <a:ext cx="845820" cy="11023"/>
                        </a:xfrm>
                        <a:prstGeom prst="line">
                          <a:avLst/>
                        </a:prstGeom>
                        <a:ln w="63500">
                          <a:solidFill>
                            <a:srgbClr val="FF0000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3" name="Straight Connector 12">
                          <a:extLst>
                            <a:ext uri="{FF2B5EF4-FFF2-40B4-BE49-F238E27FC236}">
                              <a16:creationId xmlns:a16="http://schemas.microsoft.com/office/drawing/2014/main" id="{CBE3E66E-ED58-419E-9A9C-E3D14F59D8CC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6291158" y="1426762"/>
                          <a:ext cx="0" cy="484434"/>
                        </a:xfrm>
                        <a:prstGeom prst="line">
                          <a:avLst/>
                        </a:prstGeom>
                        <a:ln w="63500">
                          <a:solidFill>
                            <a:srgbClr val="FF0000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7" name="Straight Connector 6">
                        <a:extLst>
                          <a:ext uri="{FF2B5EF4-FFF2-40B4-BE49-F238E27FC236}">
                            <a16:creationId xmlns:a16="http://schemas.microsoft.com/office/drawing/2014/main" id="{4208247D-2848-40B4-A2B4-14984C7DAD6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354028" y="4199413"/>
                        <a:ext cx="19078" cy="1290724"/>
                      </a:xfrm>
                      <a:prstGeom prst="line">
                        <a:avLst/>
                      </a:prstGeom>
                      <a:ln w="635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" name="Straight Connector 7">
                        <a:extLst>
                          <a:ext uri="{FF2B5EF4-FFF2-40B4-BE49-F238E27FC236}">
                            <a16:creationId xmlns:a16="http://schemas.microsoft.com/office/drawing/2014/main" id="{D02C80B8-9ABE-4C80-8D44-3917D823AB0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9182448" y="2059426"/>
                        <a:ext cx="1" cy="1704936"/>
                      </a:xfrm>
                      <a:prstGeom prst="line">
                        <a:avLst/>
                      </a:prstGeom>
                      <a:ln w="762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" name="Straight Connector 8">
                        <a:extLst>
                          <a:ext uri="{FF2B5EF4-FFF2-40B4-BE49-F238E27FC236}">
                            <a16:creationId xmlns:a16="http://schemas.microsoft.com/office/drawing/2014/main" id="{AF93B8A1-025A-41EC-97E9-DD35FE803A6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9449586" y="2059426"/>
                        <a:ext cx="1" cy="1704936"/>
                      </a:xfrm>
                      <a:prstGeom prst="line">
                        <a:avLst/>
                      </a:prstGeom>
                      <a:ln w="76200">
                        <a:solidFill>
                          <a:srgbClr val="00B0F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E81DF7E5-FAE9-4218-81F8-577E91BF7B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08961" y="675389"/>
                      <a:ext cx="1678329" cy="9438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US" sz="2000" dirty="0"/>
                        <a:t>infrared </a:t>
                      </a:r>
                      <a:br>
                        <a:rPr lang="en-US" sz="2000" dirty="0"/>
                      </a:br>
                      <a:r>
                        <a:rPr lang="en-US" sz="2000" dirty="0"/>
                        <a:t>sensor</a:t>
                      </a:r>
                    </a:p>
                  </p:txBody>
                </p:sp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78A86898-47BD-4797-BA1A-72881E816AC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704728" y="947258"/>
                      <a:ext cx="1446497" cy="53348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000" dirty="0"/>
                        <a:t>button</a:t>
                      </a:r>
                    </a:p>
                  </p:txBody>
                </p:sp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AA21BF4D-E711-481C-88EC-D14010BC13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91625" y="6251772"/>
                      <a:ext cx="2227156" cy="9438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000" dirty="0"/>
                        <a:t>USB web camera</a:t>
                      </a:r>
                    </a:p>
                  </p:txBody>
                </p:sp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A2EC0F82-5349-4278-9E58-501CA4EEDF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10110" y="5860431"/>
                      <a:ext cx="1511525" cy="53348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000" dirty="0"/>
                        <a:t>relay</a:t>
                      </a:r>
                    </a:p>
                  </p:txBody>
                </p:sp>
              </p:grpSp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B1394398-EC52-48C8-9DB0-21778EA2B063}"/>
                      </a:ext>
                    </a:extLst>
                  </p:cNvPr>
                  <p:cNvGrpSpPr/>
                  <p:nvPr/>
                </p:nvGrpSpPr>
                <p:grpSpPr>
                  <a:xfrm>
                    <a:off x="9449585" y="4563201"/>
                    <a:ext cx="1339053" cy="1740440"/>
                    <a:chOff x="9449585" y="4563201"/>
                    <a:chExt cx="1339053" cy="1740440"/>
                  </a:xfrm>
                </p:grpSpPr>
                <p:pic>
                  <p:nvPicPr>
                    <p:cNvPr id="2050" name="Picture 2" descr="Image result for free clipart camera">
                      <a:extLst>
                        <a:ext uri="{FF2B5EF4-FFF2-40B4-BE49-F238E27FC236}">
                          <a16:creationId xmlns:a16="http://schemas.microsoft.com/office/drawing/2014/main" id="{D3D63BED-B89E-4C18-8563-6B94C1AC081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449585" y="5356383"/>
                      <a:ext cx="1111238" cy="94725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52" name="Picture 4" descr="Related image">
                      <a:extLst>
                        <a:ext uri="{FF2B5EF4-FFF2-40B4-BE49-F238E27FC236}">
                          <a16:creationId xmlns:a16="http://schemas.microsoft.com/office/drawing/2014/main" id="{A9005C55-5F6E-4CBF-BF03-F57B77895A9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689769" y="4563201"/>
                      <a:ext cx="1098869" cy="115427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0435182-18A3-4621-B64D-2D832517BC17}"/>
                    </a:ext>
                  </a:extLst>
                </p:cNvPr>
                <p:cNvSpPr txBox="1"/>
                <p:nvPr/>
              </p:nvSpPr>
              <p:spPr>
                <a:xfrm>
                  <a:off x="6467542" y="4484115"/>
                  <a:ext cx="2901444" cy="533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/>
                    <a:t>Raspberry PI GPIO</a:t>
                  </a:r>
                </a:p>
              </p:txBody>
            </p:sp>
          </p:grp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110AB77-F6E1-4DD0-BDB6-910464D17821}"/>
                  </a:ext>
                </a:extLst>
              </p:cNvPr>
              <p:cNvSpPr/>
              <p:nvPr/>
            </p:nvSpPr>
            <p:spPr>
              <a:xfrm>
                <a:off x="202363" y="-728670"/>
                <a:ext cx="4045552" cy="12858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3400"/>
                  </a:lnSpc>
                </a:pPr>
                <a:r>
                  <a:rPr lang="en-US" sz="2400" dirty="0" err="1">
                    <a:solidFill>
                      <a:srgbClr val="0000FF"/>
                    </a:solidFill>
                  </a:rPr>
                  <a:t>electRubus</a:t>
                </a:r>
                <a:r>
                  <a:rPr lang="en-US" sz="2400" dirty="0"/>
                  <a:t> </a:t>
                </a:r>
              </a:p>
              <a:p>
                <a:pPr>
                  <a:lnSpc>
                    <a:spcPts val="3400"/>
                  </a:lnSpc>
                </a:pPr>
                <a:r>
                  <a:rPr lang="en-US" sz="2400" dirty="0"/>
                  <a:t>connectivity schematic</a:t>
                </a:r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3A6353E-9ED3-41F3-BB68-78101314B0EB}"/>
                </a:ext>
              </a:extLst>
            </p:cNvPr>
            <p:cNvSpPr txBox="1"/>
            <p:nvPr/>
          </p:nvSpPr>
          <p:spPr>
            <a:xfrm>
              <a:off x="728427" y="6026146"/>
              <a:ext cx="1366089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9352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C50886-FD7E-40BC-9A75-3A6D4C105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1292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0BBEAD-F102-4FEB-85F2-27674A38754F}"/>
              </a:ext>
            </a:extLst>
          </p:cNvPr>
          <p:cNvSpPr txBox="1"/>
          <p:nvPr/>
        </p:nvSpPr>
        <p:spPr>
          <a:xfrm>
            <a:off x="0" y="6550223"/>
            <a:ext cx="1829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© Melina Zikou </a:t>
            </a:r>
          </a:p>
        </p:txBody>
      </p:sp>
    </p:spTree>
    <p:extLst>
      <p:ext uri="{BB962C8B-B14F-4D97-AF65-F5344CB8AC3E}">
        <p14:creationId xmlns:p14="http://schemas.microsoft.com/office/powerpoint/2010/main" val="3323784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18B3A8-FC10-4BAB-BB09-C9F5610FB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" y="857250"/>
            <a:ext cx="9141292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1011C9-17EE-4C54-857B-A354E294E0CA}"/>
              </a:ext>
            </a:extLst>
          </p:cNvPr>
          <p:cNvSpPr txBox="1"/>
          <p:nvPr/>
        </p:nvSpPr>
        <p:spPr>
          <a:xfrm>
            <a:off x="0" y="6550223"/>
            <a:ext cx="1829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© Melina Zikou </a:t>
            </a:r>
          </a:p>
        </p:txBody>
      </p:sp>
    </p:spTree>
    <p:extLst>
      <p:ext uri="{BB962C8B-B14F-4D97-AF65-F5344CB8AC3E}">
        <p14:creationId xmlns:p14="http://schemas.microsoft.com/office/powerpoint/2010/main" val="4259745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AFC5DD-FB77-498B-9D0C-06B928DE72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" y="857250"/>
            <a:ext cx="9141292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1D0017-85B8-4A63-9416-A5CB296A5A54}"/>
              </a:ext>
            </a:extLst>
          </p:cNvPr>
          <p:cNvSpPr txBox="1"/>
          <p:nvPr/>
        </p:nvSpPr>
        <p:spPr>
          <a:xfrm>
            <a:off x="0" y="6550223"/>
            <a:ext cx="1829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© Melina Zikou </a:t>
            </a:r>
          </a:p>
        </p:txBody>
      </p:sp>
    </p:spTree>
    <p:extLst>
      <p:ext uri="{BB962C8B-B14F-4D97-AF65-F5344CB8AC3E}">
        <p14:creationId xmlns:p14="http://schemas.microsoft.com/office/powerpoint/2010/main" val="2250474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10C3960-7C8D-483A-9251-B97FAF6E72E1}"/>
              </a:ext>
            </a:extLst>
          </p:cNvPr>
          <p:cNvGrpSpPr/>
          <p:nvPr/>
        </p:nvGrpSpPr>
        <p:grpSpPr>
          <a:xfrm>
            <a:off x="536078" y="3506589"/>
            <a:ext cx="3096211" cy="2175561"/>
            <a:chOff x="240934" y="3952275"/>
            <a:chExt cx="4128281" cy="29007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B7C2B10-9D96-40BB-B7FA-2523FD6CC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934" y="3952275"/>
              <a:ext cx="4128281" cy="232284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FABBAF-60CB-4EC6-BD0D-1376BA9D9D58}"/>
                </a:ext>
              </a:extLst>
            </p:cNvPr>
            <p:cNvSpPr txBox="1"/>
            <p:nvPr/>
          </p:nvSpPr>
          <p:spPr>
            <a:xfrm>
              <a:off x="1320825" y="6360580"/>
              <a:ext cx="235359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final relay box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C4243F0-94C9-4E14-AB7F-AB785EE9F83E}"/>
              </a:ext>
            </a:extLst>
          </p:cNvPr>
          <p:cNvGrpSpPr/>
          <p:nvPr/>
        </p:nvGrpSpPr>
        <p:grpSpPr>
          <a:xfrm>
            <a:off x="4441649" y="3506589"/>
            <a:ext cx="4130852" cy="2283093"/>
            <a:chOff x="5871399" y="3680651"/>
            <a:chExt cx="5507802" cy="304412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00CB709-4604-4605-9B66-3ABC33F00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71399" y="3680651"/>
              <a:ext cx="2569083" cy="240648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A5EEAEE-57F8-4EBD-B977-5C222FBCC6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566971" y="3680651"/>
              <a:ext cx="2812230" cy="240830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CEA1FC-A557-4C33-9400-EEB169820B2A}"/>
                </a:ext>
              </a:extLst>
            </p:cNvPr>
            <p:cNvSpPr txBox="1"/>
            <p:nvPr/>
          </p:nvSpPr>
          <p:spPr>
            <a:xfrm>
              <a:off x="6124064" y="6232332"/>
              <a:ext cx="482767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final infrared sensor and button box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7D7415-21B1-4C54-BA62-0BF219533B47}"/>
              </a:ext>
            </a:extLst>
          </p:cNvPr>
          <p:cNvGrpSpPr/>
          <p:nvPr/>
        </p:nvGrpSpPr>
        <p:grpSpPr>
          <a:xfrm>
            <a:off x="2680218" y="1000126"/>
            <a:ext cx="3783568" cy="2242771"/>
            <a:chOff x="3573014" y="190500"/>
            <a:chExt cx="5044757" cy="299036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3EE119-DAC0-4B47-900D-918D8E4078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73014" y="190500"/>
              <a:ext cx="5044757" cy="249791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B6FCCE-4D5A-4A65-B286-692FDED923E7}"/>
                </a:ext>
              </a:extLst>
            </p:cNvPr>
            <p:cNvSpPr txBox="1"/>
            <p:nvPr/>
          </p:nvSpPr>
          <p:spPr>
            <a:xfrm>
              <a:off x="4516691" y="2688418"/>
              <a:ext cx="29464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final Raspberry Pi box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48E7323-84CF-4972-9277-C65EA0002888}"/>
              </a:ext>
            </a:extLst>
          </p:cNvPr>
          <p:cNvSpPr txBox="1"/>
          <p:nvPr/>
        </p:nvSpPr>
        <p:spPr>
          <a:xfrm>
            <a:off x="0" y="6550223"/>
            <a:ext cx="1900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photos © Melina Zikou </a:t>
            </a:r>
          </a:p>
        </p:txBody>
      </p:sp>
    </p:spTree>
    <p:extLst>
      <p:ext uri="{BB962C8B-B14F-4D97-AF65-F5344CB8AC3E}">
        <p14:creationId xmlns:p14="http://schemas.microsoft.com/office/powerpoint/2010/main" val="247471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420E4C0-6DBD-4167-8A39-7A3142A3FAD1}"/>
              </a:ext>
            </a:extLst>
          </p:cNvPr>
          <p:cNvGrpSpPr/>
          <p:nvPr/>
        </p:nvGrpSpPr>
        <p:grpSpPr>
          <a:xfrm>
            <a:off x="1780583" y="1102101"/>
            <a:ext cx="5300712" cy="4489986"/>
            <a:chOff x="2408834" y="465365"/>
            <a:chExt cx="7067616" cy="59866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79F20F0-F668-49AD-A7CF-876F39CF9C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61681" y="465365"/>
              <a:ext cx="2365262" cy="1963301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D5C4228-5744-4F1F-B98E-B94631253A28}"/>
                </a:ext>
              </a:extLst>
            </p:cNvPr>
            <p:cNvGrpSpPr/>
            <p:nvPr/>
          </p:nvGrpSpPr>
          <p:grpSpPr>
            <a:xfrm>
              <a:off x="4283350" y="1536840"/>
              <a:ext cx="789920" cy="982484"/>
              <a:chOff x="4283350" y="1579245"/>
              <a:chExt cx="789920" cy="982484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4530885-1674-4DAD-A2E7-D457CB5A60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E2E3DE"/>
                  </a:clrFrom>
                  <a:clrTo>
                    <a:srgbClr val="E2E3D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594252">
                <a:off x="4309041" y="2006988"/>
                <a:ext cx="183893" cy="554741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FFBECD34-A5BD-4A9A-B06B-2301F59363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E2E3DE"/>
                  </a:clrFrom>
                  <a:clrTo>
                    <a:srgbClr val="E2E3D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 rot="13579002">
                <a:off x="4548040" y="1729589"/>
                <a:ext cx="152384" cy="351752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3409E6E-57E8-401B-8A83-9DB71F032F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E2E3DE"/>
                  </a:clrFrom>
                  <a:clrTo>
                    <a:srgbClr val="E2E3D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 rot="14645821">
                <a:off x="4727852" y="1575933"/>
                <a:ext cx="152384" cy="382457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CA9D368-4398-4351-9FD9-B43BBC011C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E2E3DE"/>
                  </a:clrFrom>
                  <a:clrTo>
                    <a:srgbClr val="E2E3D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3104"/>
              <a:stretch/>
            </p:blipFill>
            <p:spPr>
              <a:xfrm rot="16424423">
                <a:off x="4891409" y="1602108"/>
                <a:ext cx="152384" cy="211338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49001BA-9AA4-4C29-9EA8-416474789318}"/>
                  </a:ext>
                </a:extLst>
              </p:cNvPr>
              <p:cNvSpPr/>
              <p:nvPr/>
            </p:nvSpPr>
            <p:spPr>
              <a:xfrm>
                <a:off x="4695825" y="1579245"/>
                <a:ext cx="346710" cy="857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C94B33D-5896-4DCF-AD20-33D522E488F7}"/>
                  </a:ext>
                </a:extLst>
              </p:cNvPr>
              <p:cNvSpPr/>
              <p:nvPr/>
            </p:nvSpPr>
            <p:spPr>
              <a:xfrm rot="17593447">
                <a:off x="4071375" y="2167441"/>
                <a:ext cx="530968" cy="107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E2DAED9-55D5-4821-8D86-EE76EC77D8B5}"/>
                  </a:ext>
                </a:extLst>
              </p:cNvPr>
              <p:cNvSpPr/>
              <p:nvPr/>
            </p:nvSpPr>
            <p:spPr>
              <a:xfrm rot="17593447">
                <a:off x="4243720" y="2237745"/>
                <a:ext cx="530968" cy="107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8DC99FE-0C6C-490E-99DF-B184996E9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8834" y="2475301"/>
              <a:ext cx="7067616" cy="3976712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7F03AE6-B801-48DC-8341-829495A7E5D3}"/>
              </a:ext>
            </a:extLst>
          </p:cNvPr>
          <p:cNvSpPr txBox="1"/>
          <p:nvPr/>
        </p:nvSpPr>
        <p:spPr>
          <a:xfrm>
            <a:off x="0" y="6550223"/>
            <a:ext cx="1829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© Melina Zikou </a:t>
            </a:r>
          </a:p>
        </p:txBody>
      </p:sp>
    </p:spTree>
    <p:extLst>
      <p:ext uri="{BB962C8B-B14F-4D97-AF65-F5344CB8AC3E}">
        <p14:creationId xmlns:p14="http://schemas.microsoft.com/office/powerpoint/2010/main" val="1479973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0FD8EBB-04A9-493F-9463-4AA916BADB49}"/>
              </a:ext>
            </a:extLst>
          </p:cNvPr>
          <p:cNvGrpSpPr/>
          <p:nvPr/>
        </p:nvGrpSpPr>
        <p:grpSpPr>
          <a:xfrm>
            <a:off x="2355870" y="1708607"/>
            <a:ext cx="4010628" cy="3127440"/>
            <a:chOff x="3669174" y="297908"/>
            <a:chExt cx="4213184" cy="3414532"/>
          </a:xfrm>
        </p:grpSpPr>
        <p:sp>
          <p:nvSpPr>
            <p:cNvPr id="3" name="Explosion: 14 Points 2">
              <a:extLst>
                <a:ext uri="{FF2B5EF4-FFF2-40B4-BE49-F238E27FC236}">
                  <a16:creationId xmlns:a16="http://schemas.microsoft.com/office/drawing/2014/main" id="{25A0A25D-015F-47C3-9A27-18526A5133D4}"/>
                </a:ext>
              </a:extLst>
            </p:cNvPr>
            <p:cNvSpPr/>
            <p:nvPr/>
          </p:nvSpPr>
          <p:spPr>
            <a:xfrm rot="12232828">
              <a:off x="3669174" y="297908"/>
              <a:ext cx="4213184" cy="3414532"/>
            </a:xfrm>
            <a:prstGeom prst="irregularSeal2">
              <a:avLst/>
            </a:prstGeom>
            <a:solidFill>
              <a:srgbClr val="AA00D0"/>
            </a:solidFill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268A7E9-DBD8-4DFF-8F26-39EE381258D0}"/>
                </a:ext>
              </a:extLst>
            </p:cNvPr>
            <p:cNvSpPr txBox="1"/>
            <p:nvPr/>
          </p:nvSpPr>
          <p:spPr>
            <a:xfrm>
              <a:off x="5015404" y="1565219"/>
              <a:ext cx="2364835" cy="781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b="1" dirty="0">
                  <a:solidFill>
                    <a:srgbClr val="E1E9F4"/>
                  </a:solidFill>
                </a:rPr>
                <a:t>CODE!!!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4074600-FA4F-4D58-A3D5-0A2441887333}"/>
              </a:ext>
            </a:extLst>
          </p:cNvPr>
          <p:cNvGrpSpPr/>
          <p:nvPr/>
        </p:nvGrpSpPr>
        <p:grpSpPr>
          <a:xfrm>
            <a:off x="7200313" y="1933714"/>
            <a:ext cx="1411166" cy="992364"/>
            <a:chOff x="7464666" y="1888146"/>
            <a:chExt cx="1881554" cy="132315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D842B58-A5D2-46F7-9111-1497BBD0B43A}"/>
                </a:ext>
              </a:extLst>
            </p:cNvPr>
            <p:cNvSpPr/>
            <p:nvPr/>
          </p:nvSpPr>
          <p:spPr>
            <a:xfrm>
              <a:off x="7464666" y="1888146"/>
              <a:ext cx="1881554" cy="1323151"/>
            </a:xfrm>
            <a:prstGeom prst="round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CD9000-DAFD-4CD6-90E8-099884347D27}"/>
                </a:ext>
              </a:extLst>
            </p:cNvPr>
            <p:cNvSpPr txBox="1"/>
            <p:nvPr/>
          </p:nvSpPr>
          <p:spPr>
            <a:xfrm>
              <a:off x="7521817" y="2046345"/>
              <a:ext cx="1740877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1">
                      <a:lumMod val="20000"/>
                      <a:lumOff val="80000"/>
                    </a:schemeClr>
                  </a:solidFill>
                  <a:cs typeface="Times New Roman" panose="02020603050405020304" pitchFamily="18" charset="0"/>
                </a:rPr>
                <a:t>Button Activity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4FA418F-F8EF-48EA-8C41-2CA1669B96C7}"/>
              </a:ext>
            </a:extLst>
          </p:cNvPr>
          <p:cNvGrpSpPr/>
          <p:nvPr/>
        </p:nvGrpSpPr>
        <p:grpSpPr>
          <a:xfrm>
            <a:off x="6827868" y="4105534"/>
            <a:ext cx="1411166" cy="930760"/>
            <a:chOff x="7464666" y="3516922"/>
            <a:chExt cx="1881554" cy="1241012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45DF101-C924-42D8-BABB-1EE7ECA785CF}"/>
                </a:ext>
              </a:extLst>
            </p:cNvPr>
            <p:cNvSpPr/>
            <p:nvPr/>
          </p:nvSpPr>
          <p:spPr>
            <a:xfrm>
              <a:off x="7464666" y="3516922"/>
              <a:ext cx="1881554" cy="1241012"/>
            </a:xfrm>
            <a:prstGeom prst="round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6E8EA8-1620-4472-A203-359A4B2F8E61}"/>
                </a:ext>
              </a:extLst>
            </p:cNvPr>
            <p:cNvSpPr txBox="1"/>
            <p:nvPr/>
          </p:nvSpPr>
          <p:spPr>
            <a:xfrm>
              <a:off x="7464666" y="3614555"/>
              <a:ext cx="1881554" cy="943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1">
                      <a:lumMod val="20000"/>
                      <a:lumOff val="80000"/>
                    </a:schemeClr>
                  </a:solidFill>
                  <a:cs typeface="Times New Roman" panose="02020603050405020304" pitchFamily="18" charset="0"/>
                </a:rPr>
                <a:t>Camera Activity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9E0E2EF-07F3-4DD2-B38A-7A73F476135E}"/>
              </a:ext>
            </a:extLst>
          </p:cNvPr>
          <p:cNvGrpSpPr/>
          <p:nvPr/>
        </p:nvGrpSpPr>
        <p:grpSpPr>
          <a:xfrm>
            <a:off x="3723904" y="5036295"/>
            <a:ext cx="1411166" cy="759059"/>
            <a:chOff x="4545623" y="4592885"/>
            <a:chExt cx="1881554" cy="71217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DDE27A0-2A80-45DA-839D-07E7753DB131}"/>
                </a:ext>
              </a:extLst>
            </p:cNvPr>
            <p:cNvSpPr/>
            <p:nvPr/>
          </p:nvSpPr>
          <p:spPr>
            <a:xfrm>
              <a:off x="4545623" y="4592885"/>
              <a:ext cx="1881554" cy="712177"/>
            </a:xfrm>
            <a:prstGeom prst="round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BCD6345-B7F4-4D75-BBAB-B1869FE0C309}"/>
                </a:ext>
              </a:extLst>
            </p:cNvPr>
            <p:cNvSpPr txBox="1"/>
            <p:nvPr/>
          </p:nvSpPr>
          <p:spPr>
            <a:xfrm>
              <a:off x="4615962" y="4766504"/>
              <a:ext cx="1740877" cy="375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1">
                      <a:lumMod val="20000"/>
                      <a:lumOff val="80000"/>
                    </a:schemeClr>
                  </a:solidFill>
                  <a:cs typeface="Times New Roman" panose="02020603050405020304" pitchFamily="18" charset="0"/>
                </a:rPr>
                <a:t>SQLite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09FAB44-0876-4EA5-98FE-AD5FBC0E1ECC}"/>
              </a:ext>
            </a:extLst>
          </p:cNvPr>
          <p:cNvGrpSpPr/>
          <p:nvPr/>
        </p:nvGrpSpPr>
        <p:grpSpPr>
          <a:xfrm>
            <a:off x="3764949" y="749300"/>
            <a:ext cx="1411166" cy="1053276"/>
            <a:chOff x="4554415" y="770424"/>
            <a:chExt cx="1881554" cy="943848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235CA0-613F-4244-9D08-8F5D8E5D5E02}"/>
                </a:ext>
              </a:extLst>
            </p:cNvPr>
            <p:cNvSpPr/>
            <p:nvPr/>
          </p:nvSpPr>
          <p:spPr>
            <a:xfrm>
              <a:off x="4554415" y="770424"/>
              <a:ext cx="1881554" cy="943848"/>
            </a:xfrm>
            <a:prstGeom prst="round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718948-958C-408E-B350-2F2D12DDE979}"/>
                </a:ext>
              </a:extLst>
            </p:cNvPr>
            <p:cNvSpPr txBox="1"/>
            <p:nvPr/>
          </p:nvSpPr>
          <p:spPr>
            <a:xfrm>
              <a:off x="4581778" y="901863"/>
              <a:ext cx="1826827" cy="634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1">
                      <a:lumMod val="20000"/>
                      <a:lumOff val="80000"/>
                    </a:schemeClr>
                  </a:solidFill>
                  <a:cs typeface="Times New Roman" panose="02020603050405020304" pitchFamily="18" charset="0"/>
                </a:rPr>
                <a:t>Infrared Activity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847941-3CD3-48E4-9D42-60B3F8779798}"/>
              </a:ext>
            </a:extLst>
          </p:cNvPr>
          <p:cNvGrpSpPr/>
          <p:nvPr/>
        </p:nvGrpSpPr>
        <p:grpSpPr>
          <a:xfrm>
            <a:off x="653582" y="1882171"/>
            <a:ext cx="1411166" cy="1043907"/>
            <a:chOff x="1635372" y="1888146"/>
            <a:chExt cx="1881554" cy="139187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5D62AC8-79CD-4117-9094-67EEDCF2EE67}"/>
                </a:ext>
              </a:extLst>
            </p:cNvPr>
            <p:cNvSpPr/>
            <p:nvPr/>
          </p:nvSpPr>
          <p:spPr>
            <a:xfrm>
              <a:off x="1635372" y="1888146"/>
              <a:ext cx="1881554" cy="1391875"/>
            </a:xfrm>
            <a:prstGeom prst="round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944256C-EA01-4B49-87E1-82F0BFBB9DFF}"/>
                </a:ext>
              </a:extLst>
            </p:cNvPr>
            <p:cNvSpPr txBox="1"/>
            <p:nvPr/>
          </p:nvSpPr>
          <p:spPr>
            <a:xfrm>
              <a:off x="1705711" y="2059569"/>
              <a:ext cx="1740877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1">
                      <a:lumMod val="20000"/>
                      <a:lumOff val="80000"/>
                    </a:schemeClr>
                  </a:solidFill>
                  <a:cs typeface="Times New Roman" panose="02020603050405020304" pitchFamily="18" charset="0"/>
                </a:rPr>
                <a:t>Timing Activity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67C25EE-E34E-4A58-A089-1C4A8D79FB93}"/>
              </a:ext>
            </a:extLst>
          </p:cNvPr>
          <p:cNvGrpSpPr/>
          <p:nvPr/>
        </p:nvGrpSpPr>
        <p:grpSpPr>
          <a:xfrm>
            <a:off x="653582" y="4050192"/>
            <a:ext cx="1411166" cy="986103"/>
            <a:chOff x="1635372" y="3516923"/>
            <a:chExt cx="1881554" cy="131480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0841ACA-A6F6-46B5-A567-A10EF46E5A10}"/>
                </a:ext>
              </a:extLst>
            </p:cNvPr>
            <p:cNvSpPr/>
            <p:nvPr/>
          </p:nvSpPr>
          <p:spPr>
            <a:xfrm>
              <a:off x="1635372" y="3516923"/>
              <a:ext cx="1881554" cy="1314803"/>
            </a:xfrm>
            <a:prstGeom prst="round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A19912-9CC6-4DDB-8879-15C9719CDCD1}"/>
                </a:ext>
              </a:extLst>
            </p:cNvPr>
            <p:cNvSpPr txBox="1"/>
            <p:nvPr/>
          </p:nvSpPr>
          <p:spPr>
            <a:xfrm>
              <a:off x="1701315" y="3688346"/>
              <a:ext cx="1740877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1">
                      <a:lumMod val="20000"/>
                      <a:lumOff val="80000"/>
                    </a:schemeClr>
                  </a:solidFill>
                  <a:cs typeface="Times New Roman" panose="02020603050405020304" pitchFamily="18" charset="0"/>
                </a:rPr>
                <a:t>Python Flask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187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FA9367-2533-4D83-91F2-75872F1AF566}"/>
              </a:ext>
            </a:extLst>
          </p:cNvPr>
          <p:cNvGrpSpPr/>
          <p:nvPr/>
        </p:nvGrpSpPr>
        <p:grpSpPr>
          <a:xfrm>
            <a:off x="1193800" y="1604604"/>
            <a:ext cx="2423223" cy="1660958"/>
            <a:chOff x="2058414" y="2341043"/>
            <a:chExt cx="2537376" cy="1700672"/>
          </a:xfrm>
        </p:grpSpPr>
        <p:sp>
          <p:nvSpPr>
            <p:cNvPr id="5" name="Heart 4">
              <a:extLst>
                <a:ext uri="{FF2B5EF4-FFF2-40B4-BE49-F238E27FC236}">
                  <a16:creationId xmlns:a16="http://schemas.microsoft.com/office/drawing/2014/main" id="{55BFC990-2368-45E3-8E2F-C0906B1981F2}"/>
                </a:ext>
              </a:extLst>
            </p:cNvPr>
            <p:cNvSpPr/>
            <p:nvPr/>
          </p:nvSpPr>
          <p:spPr>
            <a:xfrm>
              <a:off x="2058414" y="2341043"/>
              <a:ext cx="2537376" cy="1552087"/>
            </a:xfrm>
            <a:prstGeom prst="heart">
              <a:avLst/>
            </a:prstGeom>
            <a:solidFill>
              <a:srgbClr val="537CCB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2E8E9DA-DA5A-4426-8B90-28C148AFB022}"/>
                </a:ext>
              </a:extLst>
            </p:cNvPr>
            <p:cNvSpPr txBox="1"/>
            <p:nvPr/>
          </p:nvSpPr>
          <p:spPr>
            <a:xfrm>
              <a:off x="2419922" y="2769572"/>
              <a:ext cx="2053945" cy="1272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err="1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electRuBus</a:t>
              </a:r>
              <a:endParaRPr lang="en-US" sz="2800" b="1" dirty="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9751DF6-23EE-413A-AEF8-1843F95A9398}"/>
              </a:ext>
            </a:extLst>
          </p:cNvPr>
          <p:cNvSpPr txBox="1"/>
          <p:nvPr/>
        </p:nvSpPr>
        <p:spPr>
          <a:xfrm>
            <a:off x="3786554" y="1950334"/>
            <a:ext cx="297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=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3BEC4B-544C-4D1B-B6E4-4B2739D3ED27}"/>
              </a:ext>
            </a:extLst>
          </p:cNvPr>
          <p:cNvSpPr txBox="1"/>
          <p:nvPr/>
        </p:nvSpPr>
        <p:spPr>
          <a:xfrm>
            <a:off x="4446306" y="2088833"/>
            <a:ext cx="2796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Open Source Code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D4FE68-7F68-41E0-8F02-C0B019DB337D}"/>
              </a:ext>
            </a:extLst>
          </p:cNvPr>
          <p:cNvSpPr txBox="1"/>
          <p:nvPr/>
        </p:nvSpPr>
        <p:spPr>
          <a:xfrm>
            <a:off x="1143001" y="3737554"/>
            <a:ext cx="6857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GitHub: </a:t>
            </a:r>
            <a:r>
              <a:rPr lang="en-US" sz="2800" dirty="0">
                <a:hlinkClick r:id="rId3"/>
              </a:rPr>
              <a:t>https://github.com/NefeliZ/electRuBus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6106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polarbearsinternational.org/img/is2-polar_bear_on_ice.jpg">
            <a:extLst>
              <a:ext uri="{FF2B5EF4-FFF2-40B4-BE49-F238E27FC236}">
                <a16:creationId xmlns:a16="http://schemas.microsoft.com/office/drawing/2014/main" id="{F56FFCB8-58BD-4D8E-813E-F62A67D280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3533A3D-35D8-460D-AD68-6DD5EE0A79F1}"/>
              </a:ext>
            </a:extLst>
          </p:cNvPr>
          <p:cNvSpPr/>
          <p:nvPr/>
        </p:nvSpPr>
        <p:spPr>
          <a:xfrm>
            <a:off x="0" y="6604085"/>
            <a:ext cx="78320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© Daniel J. Cox/NaturalExposures.com, </a:t>
            </a:r>
            <a:r>
              <a:rPr lang="fr-FR" sz="1200" u="sng" dirty="0">
                <a:solidFill>
                  <a:schemeClr val="bg1">
                    <a:lumMod val="50000"/>
                  </a:schemeClr>
                </a:solidFill>
              </a:rPr>
              <a:t>http://polarbearsinternational.org/story/through-the-season/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839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B15C60D-7828-40AB-9F1A-6EF5DE4A0D1E}"/>
              </a:ext>
            </a:extLst>
          </p:cNvPr>
          <p:cNvGrpSpPr/>
          <p:nvPr/>
        </p:nvGrpSpPr>
        <p:grpSpPr>
          <a:xfrm>
            <a:off x="850741" y="1008785"/>
            <a:ext cx="1441049" cy="381965"/>
            <a:chOff x="2919050" y="323066"/>
            <a:chExt cx="1921398" cy="509286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8F984DC6-6079-4BF3-A0FE-3EDAE69302B1}"/>
                </a:ext>
              </a:extLst>
            </p:cNvPr>
            <p:cNvSpPr/>
            <p:nvPr/>
          </p:nvSpPr>
          <p:spPr>
            <a:xfrm>
              <a:off x="2919050" y="323066"/>
              <a:ext cx="1921398" cy="509286"/>
            </a:xfrm>
            <a:prstGeom prst="roundRect">
              <a:avLst/>
            </a:prstGeom>
            <a:solidFill>
              <a:srgbClr val="191971"/>
            </a:solidFill>
            <a:ln>
              <a:solidFill>
                <a:srgbClr val="1919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372BDE-ACFA-471E-849E-B76B48871A70}"/>
                </a:ext>
              </a:extLst>
            </p:cNvPr>
            <p:cNvSpPr txBox="1"/>
            <p:nvPr/>
          </p:nvSpPr>
          <p:spPr>
            <a:xfrm>
              <a:off x="3145853" y="377654"/>
              <a:ext cx="161267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solidFill>
                    <a:schemeClr val="bg1"/>
                  </a:solidFill>
                </a:rPr>
                <a:t>Save the Bear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52F7036-6197-4AD3-8CFD-D6462971289E}"/>
              </a:ext>
            </a:extLst>
          </p:cNvPr>
          <p:cNvSpPr txBox="1"/>
          <p:nvPr/>
        </p:nvSpPr>
        <p:spPr>
          <a:xfrm>
            <a:off x="275785" y="1827469"/>
            <a:ext cx="30057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Infrared Sensor detects movement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251A57-7E60-4DEC-96DD-B00F4ADCDDFB}"/>
              </a:ext>
            </a:extLst>
          </p:cNvPr>
          <p:cNvSpPr txBox="1"/>
          <p:nvPr/>
        </p:nvSpPr>
        <p:spPr>
          <a:xfrm rot="5400000">
            <a:off x="1340049" y="2150478"/>
            <a:ext cx="46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=&gt;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13296A-AC2D-4F67-9CC4-CF8F4A15BE2B}"/>
              </a:ext>
            </a:extLst>
          </p:cNvPr>
          <p:cNvSpPr txBox="1"/>
          <p:nvPr/>
        </p:nvSpPr>
        <p:spPr>
          <a:xfrm>
            <a:off x="1112612" y="2466241"/>
            <a:ext cx="98000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light opens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5AD46D5-7F14-4350-8624-4D347275A4B6}"/>
              </a:ext>
            </a:extLst>
          </p:cNvPr>
          <p:cNvGrpSpPr/>
          <p:nvPr/>
        </p:nvGrpSpPr>
        <p:grpSpPr>
          <a:xfrm>
            <a:off x="310431" y="1528976"/>
            <a:ext cx="2500799" cy="323165"/>
            <a:chOff x="413908" y="895636"/>
            <a:chExt cx="3334398" cy="4308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EEC3829-33BB-4403-87FD-3331F6321214}"/>
                </a:ext>
              </a:extLst>
            </p:cNvPr>
            <p:cNvCxnSpPr/>
            <p:nvPr/>
          </p:nvCxnSpPr>
          <p:spPr>
            <a:xfrm>
              <a:off x="456535" y="1283188"/>
              <a:ext cx="3291771" cy="0"/>
            </a:xfrm>
            <a:prstGeom prst="line">
              <a:avLst/>
            </a:prstGeom>
            <a:ln w="38100">
              <a:solidFill>
                <a:srgbClr val="1919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CFCE91D-C731-493F-856C-2EC79FFDD763}"/>
                </a:ext>
              </a:extLst>
            </p:cNvPr>
            <p:cNvSpPr txBox="1"/>
            <p:nvPr/>
          </p:nvSpPr>
          <p:spPr>
            <a:xfrm>
              <a:off x="413908" y="895636"/>
              <a:ext cx="11779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solidFill>
                    <a:srgbClr val="B0C4DD"/>
                  </a:solidFill>
                </a:rPr>
                <a:t>State 1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31DBC9C-A161-4ACF-928C-0B2485DA548D}"/>
              </a:ext>
            </a:extLst>
          </p:cNvPr>
          <p:cNvSpPr txBox="1"/>
          <p:nvPr/>
        </p:nvSpPr>
        <p:spPr>
          <a:xfrm>
            <a:off x="680086" y="4156854"/>
            <a:ext cx="196580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Time passes without movement detection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A2AB34-9A08-4468-A21B-E41635D4536A}"/>
              </a:ext>
            </a:extLst>
          </p:cNvPr>
          <p:cNvSpPr txBox="1"/>
          <p:nvPr/>
        </p:nvSpPr>
        <p:spPr>
          <a:xfrm rot="5400000">
            <a:off x="1418829" y="4640038"/>
            <a:ext cx="46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=&gt;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9FBEAED-EEA8-4928-AC82-B8FB0C4F4D8E}"/>
              </a:ext>
            </a:extLst>
          </p:cNvPr>
          <p:cNvSpPr/>
          <p:nvPr/>
        </p:nvSpPr>
        <p:spPr>
          <a:xfrm>
            <a:off x="1193863" y="4871581"/>
            <a:ext cx="95891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light closes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84808D5-E296-4FAF-B7EE-5B6E9930AB91}"/>
              </a:ext>
            </a:extLst>
          </p:cNvPr>
          <p:cNvGrpSpPr/>
          <p:nvPr/>
        </p:nvGrpSpPr>
        <p:grpSpPr>
          <a:xfrm>
            <a:off x="367510" y="3724138"/>
            <a:ext cx="2468828" cy="323165"/>
            <a:chOff x="490013" y="3822517"/>
            <a:chExt cx="3291771" cy="43088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2C48313-F3A2-4319-B7AB-C9B27C7F0431}"/>
                </a:ext>
              </a:extLst>
            </p:cNvPr>
            <p:cNvCxnSpPr/>
            <p:nvPr/>
          </p:nvCxnSpPr>
          <p:spPr>
            <a:xfrm>
              <a:off x="490013" y="4247211"/>
              <a:ext cx="3291771" cy="0"/>
            </a:xfrm>
            <a:prstGeom prst="line">
              <a:avLst/>
            </a:prstGeom>
            <a:ln w="38100">
              <a:solidFill>
                <a:srgbClr val="1919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DB9BE2-48DA-498F-9D3B-82CFF9BE1814}"/>
                </a:ext>
              </a:extLst>
            </p:cNvPr>
            <p:cNvSpPr txBox="1"/>
            <p:nvPr/>
          </p:nvSpPr>
          <p:spPr>
            <a:xfrm>
              <a:off x="490013" y="3822517"/>
              <a:ext cx="110180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solidFill>
                    <a:srgbClr val="B0C4DD"/>
                  </a:solidFill>
                </a:rPr>
                <a:t>State 2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31668A2-12F9-48CF-A1B1-AA59A3EC1B90}"/>
              </a:ext>
            </a:extLst>
          </p:cNvPr>
          <p:cNvSpPr txBox="1"/>
          <p:nvPr/>
        </p:nvSpPr>
        <p:spPr>
          <a:xfrm rot="5400000">
            <a:off x="1345599" y="2783955"/>
            <a:ext cx="46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=&gt;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A07848A-133D-46E6-874A-6406118F2CD0}"/>
              </a:ext>
            </a:extLst>
          </p:cNvPr>
          <p:cNvSpPr txBox="1"/>
          <p:nvPr/>
        </p:nvSpPr>
        <p:spPr>
          <a:xfrm>
            <a:off x="887303" y="3108500"/>
            <a:ext cx="13790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Action is logged to data base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514456C-756B-4244-A0DF-D2428DEAB475}"/>
              </a:ext>
            </a:extLst>
          </p:cNvPr>
          <p:cNvSpPr txBox="1"/>
          <p:nvPr/>
        </p:nvSpPr>
        <p:spPr>
          <a:xfrm rot="5400000">
            <a:off x="1431772" y="5157437"/>
            <a:ext cx="46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=&gt;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48BA518-6B0C-4DB5-A32E-973C4FFCDC42}"/>
              </a:ext>
            </a:extLst>
          </p:cNvPr>
          <p:cNvSpPr txBox="1"/>
          <p:nvPr/>
        </p:nvSpPr>
        <p:spPr>
          <a:xfrm>
            <a:off x="988421" y="5459788"/>
            <a:ext cx="14921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Action is logged to data base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4F277B-F51C-4FB6-B5E1-673CCD6146E7}"/>
              </a:ext>
            </a:extLst>
          </p:cNvPr>
          <p:cNvGrpSpPr/>
          <p:nvPr/>
        </p:nvGrpSpPr>
        <p:grpSpPr>
          <a:xfrm>
            <a:off x="3088096" y="1008785"/>
            <a:ext cx="2774352" cy="4116000"/>
            <a:chOff x="3088096" y="1008785"/>
            <a:chExt cx="2774352" cy="4116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5257551-7675-4682-AA5A-ED69EF27A743}"/>
                </a:ext>
              </a:extLst>
            </p:cNvPr>
            <p:cNvGrpSpPr/>
            <p:nvPr/>
          </p:nvGrpSpPr>
          <p:grpSpPr>
            <a:xfrm>
              <a:off x="3699419" y="1008785"/>
              <a:ext cx="1520123" cy="381965"/>
              <a:chOff x="7747037" y="323066"/>
              <a:chExt cx="2026830" cy="509286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71700404-E75B-4EC4-97D6-18CCDC96E8BD}"/>
                  </a:ext>
                </a:extLst>
              </p:cNvPr>
              <p:cNvSpPr/>
              <p:nvPr/>
            </p:nvSpPr>
            <p:spPr>
              <a:xfrm>
                <a:off x="7790444" y="323066"/>
                <a:ext cx="1921398" cy="509286"/>
              </a:xfrm>
              <a:prstGeom prst="roundRect">
                <a:avLst/>
              </a:prstGeom>
              <a:solidFill>
                <a:srgbClr val="0001F0"/>
              </a:solidFill>
              <a:ln>
                <a:solidFill>
                  <a:srgbClr val="0001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22F7750-3857-499E-A148-27E3DA93E7B6}"/>
                  </a:ext>
                </a:extLst>
              </p:cNvPr>
              <p:cNvSpPr txBox="1"/>
              <p:nvPr/>
            </p:nvSpPr>
            <p:spPr>
              <a:xfrm>
                <a:off x="7747037" y="371350"/>
                <a:ext cx="2026830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75" dirty="0">
                    <a:solidFill>
                      <a:schemeClr val="bg1"/>
                    </a:solidFill>
                  </a:rPr>
                  <a:t>Protect My Territory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B5716A-08A4-478B-B849-045B71A0E08D}"/>
                </a:ext>
              </a:extLst>
            </p:cNvPr>
            <p:cNvSpPr txBox="1"/>
            <p:nvPr/>
          </p:nvSpPr>
          <p:spPr>
            <a:xfrm>
              <a:off x="3157020" y="1827469"/>
              <a:ext cx="270542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Infrared Sensor detects movement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1CA0E28-3BB1-4350-8ABD-217F51587A57}"/>
                </a:ext>
              </a:extLst>
            </p:cNvPr>
            <p:cNvSpPr txBox="1"/>
            <p:nvPr/>
          </p:nvSpPr>
          <p:spPr>
            <a:xfrm rot="5400000">
              <a:off x="4232382" y="2056199"/>
              <a:ext cx="462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=&gt;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2355F39-AAC4-4050-8DD0-64B72CB76038}"/>
                </a:ext>
              </a:extLst>
            </p:cNvPr>
            <p:cNvSpPr txBox="1"/>
            <p:nvPr/>
          </p:nvSpPr>
          <p:spPr>
            <a:xfrm>
              <a:off x="3858588" y="2327438"/>
              <a:ext cx="1187822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Photo is taken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69402114-64BB-4838-BCA0-84101E1CCB89}"/>
                </a:ext>
              </a:extLst>
            </p:cNvPr>
            <p:cNvGrpSpPr/>
            <p:nvPr/>
          </p:nvGrpSpPr>
          <p:grpSpPr>
            <a:xfrm>
              <a:off x="3191667" y="1528976"/>
              <a:ext cx="2500798" cy="323165"/>
              <a:chOff x="4255554" y="895636"/>
              <a:chExt cx="3334397" cy="430887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AE645BBB-155A-4A2B-B7E0-4EBA66AE6C76}"/>
                  </a:ext>
                </a:extLst>
              </p:cNvPr>
              <p:cNvCxnSpPr/>
              <p:nvPr/>
            </p:nvCxnSpPr>
            <p:spPr>
              <a:xfrm>
                <a:off x="4298180" y="1283188"/>
                <a:ext cx="3291771" cy="0"/>
              </a:xfrm>
              <a:prstGeom prst="line">
                <a:avLst/>
              </a:prstGeom>
              <a:ln w="38100">
                <a:solidFill>
                  <a:srgbClr val="0001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2D4B01E-FE79-4CC8-8FEF-EE3679BA6429}"/>
                  </a:ext>
                </a:extLst>
              </p:cNvPr>
              <p:cNvSpPr txBox="1"/>
              <p:nvPr/>
            </p:nvSpPr>
            <p:spPr>
              <a:xfrm>
                <a:off x="4255554" y="895636"/>
                <a:ext cx="119755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solidFill>
                      <a:srgbClr val="B0C4DD"/>
                    </a:solidFill>
                  </a:rPr>
                  <a:t>State 1</a:t>
                </a: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4DE8097-5FA9-46BC-AB2D-BC1EE05E5C37}"/>
                </a:ext>
              </a:extLst>
            </p:cNvPr>
            <p:cNvSpPr txBox="1"/>
            <p:nvPr/>
          </p:nvSpPr>
          <p:spPr>
            <a:xfrm rot="5400000">
              <a:off x="4232382" y="2576509"/>
              <a:ext cx="462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=&gt;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A41C7CD-9C87-424F-90F1-46C32BA8F1BF}"/>
                </a:ext>
              </a:extLst>
            </p:cNvPr>
            <p:cNvSpPr txBox="1"/>
            <p:nvPr/>
          </p:nvSpPr>
          <p:spPr>
            <a:xfrm>
              <a:off x="3838318" y="2850347"/>
              <a:ext cx="1187822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Photo is saved 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8FF7A07-EF22-4071-ABC8-35F11A7508B9}"/>
                </a:ext>
              </a:extLst>
            </p:cNvPr>
            <p:cNvSpPr txBox="1"/>
            <p:nvPr/>
          </p:nvSpPr>
          <p:spPr>
            <a:xfrm rot="5400000">
              <a:off x="4213179" y="3126603"/>
              <a:ext cx="462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=&gt;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58FE5D-05FA-48AA-9A03-2D997444872A}"/>
                </a:ext>
              </a:extLst>
            </p:cNvPr>
            <p:cNvSpPr txBox="1"/>
            <p:nvPr/>
          </p:nvSpPr>
          <p:spPr>
            <a:xfrm>
              <a:off x="3742716" y="3418837"/>
              <a:ext cx="1379025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Action is logged to data base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1860B04-0F95-4731-B3EE-1167C92EFF74}"/>
                </a:ext>
              </a:extLst>
            </p:cNvPr>
            <p:cNvSpPr txBox="1"/>
            <p:nvPr/>
          </p:nvSpPr>
          <p:spPr>
            <a:xfrm>
              <a:off x="3088096" y="4022632"/>
              <a:ext cx="2590958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Infrared Sensor does not </a:t>
              </a:r>
            </a:p>
            <a:p>
              <a:pPr algn="ctr"/>
              <a:r>
                <a:rPr lang="en-US" sz="1350" dirty="0"/>
                <a:t>detect movement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D2FA9A9-39C0-47C3-890D-6D02CA385692}"/>
                </a:ext>
              </a:extLst>
            </p:cNvPr>
            <p:cNvSpPr txBox="1"/>
            <p:nvPr/>
          </p:nvSpPr>
          <p:spPr>
            <a:xfrm rot="5400000">
              <a:off x="4201411" y="4533319"/>
              <a:ext cx="462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=&gt;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250A568-7708-49B0-A6E4-8770DD83C34D}"/>
                </a:ext>
              </a:extLst>
            </p:cNvPr>
            <p:cNvSpPr txBox="1"/>
            <p:nvPr/>
          </p:nvSpPr>
          <p:spPr>
            <a:xfrm>
              <a:off x="3691897" y="4824703"/>
              <a:ext cx="1383359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Nothing happens</a:t>
              </a: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5961CC74-A02A-4618-9C63-34CAE6D79C54}"/>
                </a:ext>
              </a:extLst>
            </p:cNvPr>
            <p:cNvGrpSpPr/>
            <p:nvPr/>
          </p:nvGrpSpPr>
          <p:grpSpPr>
            <a:xfrm>
              <a:off x="3122743" y="3724136"/>
              <a:ext cx="2500798" cy="323165"/>
              <a:chOff x="4163655" y="3822517"/>
              <a:chExt cx="3334397" cy="430887"/>
            </a:xfrm>
          </p:grpSpPr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7E85D216-E2FC-4C27-A4A7-BC52DFDEEAC4}"/>
                  </a:ext>
                </a:extLst>
              </p:cNvPr>
              <p:cNvCxnSpPr/>
              <p:nvPr/>
            </p:nvCxnSpPr>
            <p:spPr>
              <a:xfrm>
                <a:off x="4206281" y="4210069"/>
                <a:ext cx="3291771" cy="0"/>
              </a:xfrm>
              <a:prstGeom prst="line">
                <a:avLst/>
              </a:prstGeom>
              <a:ln w="38100">
                <a:solidFill>
                  <a:srgbClr val="0001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C233ABE-B555-4CFC-9C4A-E44F44DEFC27}"/>
                  </a:ext>
                </a:extLst>
              </p:cNvPr>
              <p:cNvSpPr txBox="1"/>
              <p:nvPr/>
            </p:nvSpPr>
            <p:spPr>
              <a:xfrm>
                <a:off x="4163655" y="3822517"/>
                <a:ext cx="110180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solidFill>
                      <a:srgbClr val="B0C4DD"/>
                    </a:solidFill>
                  </a:rPr>
                  <a:t>State 2</a:t>
                </a: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68292AD-CB1C-4B31-BE4C-7BF2394987DF}"/>
              </a:ext>
            </a:extLst>
          </p:cNvPr>
          <p:cNvGrpSpPr/>
          <p:nvPr/>
        </p:nvGrpSpPr>
        <p:grpSpPr>
          <a:xfrm>
            <a:off x="6012436" y="1004057"/>
            <a:ext cx="2514262" cy="4963563"/>
            <a:chOff x="6012436" y="1004057"/>
            <a:chExt cx="2514262" cy="496356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0C4B02-2226-4CBA-BF02-9519E17E03C7}"/>
                </a:ext>
              </a:extLst>
            </p:cNvPr>
            <p:cNvGrpSpPr/>
            <p:nvPr/>
          </p:nvGrpSpPr>
          <p:grpSpPr>
            <a:xfrm>
              <a:off x="6526323" y="1004057"/>
              <a:ext cx="1441049" cy="381965"/>
              <a:chOff x="5339754" y="323066"/>
              <a:chExt cx="1921398" cy="509286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E444DF2B-90D2-4777-B285-CD48CD4BF8F2}"/>
                  </a:ext>
                </a:extLst>
              </p:cNvPr>
              <p:cNvSpPr/>
              <p:nvPr/>
            </p:nvSpPr>
            <p:spPr>
              <a:xfrm>
                <a:off x="5339754" y="323066"/>
                <a:ext cx="1921398" cy="509286"/>
              </a:xfrm>
              <a:prstGeom prst="roundRect">
                <a:avLst/>
              </a:prstGeom>
              <a:solidFill>
                <a:srgbClr val="01008C"/>
              </a:solidFill>
              <a:ln>
                <a:solidFill>
                  <a:srgbClr val="01008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F22A57-C11D-4012-ACC9-19A8E3195451}"/>
                  </a:ext>
                </a:extLst>
              </p:cNvPr>
              <p:cNvSpPr txBox="1"/>
              <p:nvPr/>
            </p:nvSpPr>
            <p:spPr>
              <a:xfrm>
                <a:off x="5494117" y="377654"/>
                <a:ext cx="1723866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Always Around</a:t>
                </a: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6B35C89-2697-4075-B0F1-E34879EE2086}"/>
                </a:ext>
              </a:extLst>
            </p:cNvPr>
            <p:cNvSpPr txBox="1"/>
            <p:nvPr/>
          </p:nvSpPr>
          <p:spPr>
            <a:xfrm>
              <a:off x="6325011" y="1950560"/>
              <a:ext cx="2086892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User opens light from web or manually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F590CAC-3AE1-4689-86A0-CAABFF7AFAE0}"/>
                </a:ext>
              </a:extLst>
            </p:cNvPr>
            <p:cNvSpPr txBox="1"/>
            <p:nvPr/>
          </p:nvSpPr>
          <p:spPr>
            <a:xfrm rot="5400000">
              <a:off x="7076696" y="2459003"/>
              <a:ext cx="462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=&gt;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DF55C94-F452-4ACC-BC4F-6BE0F5636576}"/>
                </a:ext>
              </a:extLst>
            </p:cNvPr>
            <p:cNvSpPr/>
            <p:nvPr/>
          </p:nvSpPr>
          <p:spPr>
            <a:xfrm>
              <a:off x="6804469" y="2691619"/>
              <a:ext cx="960519" cy="300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dirty="0"/>
                <a:t>light opens</a:t>
              </a: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B6E3396A-815B-41A6-A79F-7BA13D2AB174}"/>
                </a:ext>
              </a:extLst>
            </p:cNvPr>
            <p:cNvGrpSpPr/>
            <p:nvPr/>
          </p:nvGrpSpPr>
          <p:grpSpPr>
            <a:xfrm>
              <a:off x="6012436" y="1517842"/>
              <a:ext cx="2468828" cy="323165"/>
              <a:chOff x="8016578" y="880790"/>
              <a:chExt cx="3291771" cy="430886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E1C5626-2846-40AA-8A3A-087775098FC8}"/>
                  </a:ext>
                </a:extLst>
              </p:cNvPr>
              <p:cNvCxnSpPr/>
              <p:nvPr/>
            </p:nvCxnSpPr>
            <p:spPr>
              <a:xfrm>
                <a:off x="8016578" y="1305484"/>
                <a:ext cx="3291771" cy="0"/>
              </a:xfrm>
              <a:prstGeom prst="line">
                <a:avLst/>
              </a:prstGeom>
              <a:ln w="38100">
                <a:solidFill>
                  <a:srgbClr val="01008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EEFF2D9-A76B-4A7C-A53A-8BF43674E0FD}"/>
                  </a:ext>
                </a:extLst>
              </p:cNvPr>
              <p:cNvSpPr txBox="1"/>
              <p:nvPr/>
            </p:nvSpPr>
            <p:spPr>
              <a:xfrm>
                <a:off x="8016578" y="880790"/>
                <a:ext cx="1177908" cy="430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solidFill>
                      <a:srgbClr val="B0C4DD"/>
                    </a:solidFill>
                  </a:rPr>
                  <a:t>State 1</a:t>
                </a:r>
              </a:p>
            </p:txBody>
          </p: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2E0B61C-B364-43E1-9F1A-1E2BCAA6867B}"/>
                </a:ext>
              </a:extLst>
            </p:cNvPr>
            <p:cNvSpPr txBox="1"/>
            <p:nvPr/>
          </p:nvSpPr>
          <p:spPr>
            <a:xfrm>
              <a:off x="6370445" y="4141360"/>
              <a:ext cx="2086892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User closes light from web or manually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34A4F9C-C624-4C73-9C40-2A21E5AFDDA1}"/>
                </a:ext>
              </a:extLst>
            </p:cNvPr>
            <p:cNvSpPr txBox="1"/>
            <p:nvPr/>
          </p:nvSpPr>
          <p:spPr>
            <a:xfrm rot="5400000">
              <a:off x="7122130" y="4649803"/>
              <a:ext cx="462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=&gt;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408C452-8F17-4F3E-8C91-779155D2407C}"/>
                </a:ext>
              </a:extLst>
            </p:cNvPr>
            <p:cNvSpPr/>
            <p:nvPr/>
          </p:nvSpPr>
          <p:spPr>
            <a:xfrm>
              <a:off x="6897165" y="4917421"/>
              <a:ext cx="958917" cy="300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dirty="0"/>
                <a:t>light closes</a:t>
              </a: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7922ECD4-F9BC-4180-AFB9-6D187BDA642D}"/>
                </a:ext>
              </a:extLst>
            </p:cNvPr>
            <p:cNvGrpSpPr/>
            <p:nvPr/>
          </p:nvGrpSpPr>
          <p:grpSpPr>
            <a:xfrm>
              <a:off x="6057870" y="3708643"/>
              <a:ext cx="2468828" cy="323165"/>
              <a:chOff x="8077157" y="3801857"/>
              <a:chExt cx="3291771" cy="430886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6675AA44-90F2-45F0-A3B3-BC5DCE050062}"/>
                  </a:ext>
                </a:extLst>
              </p:cNvPr>
              <p:cNvCxnSpPr/>
              <p:nvPr/>
            </p:nvCxnSpPr>
            <p:spPr>
              <a:xfrm>
                <a:off x="8077157" y="4226551"/>
                <a:ext cx="3291771" cy="0"/>
              </a:xfrm>
              <a:prstGeom prst="line">
                <a:avLst/>
              </a:prstGeom>
              <a:ln w="38100">
                <a:solidFill>
                  <a:srgbClr val="01008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25E323-196C-4FDE-93B9-8B640FE65B00}"/>
                  </a:ext>
                </a:extLst>
              </p:cNvPr>
              <p:cNvSpPr txBox="1"/>
              <p:nvPr/>
            </p:nvSpPr>
            <p:spPr>
              <a:xfrm>
                <a:off x="8077157" y="3801857"/>
                <a:ext cx="1177908" cy="430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solidFill>
                      <a:srgbClr val="B0C4DD"/>
                    </a:solidFill>
                  </a:rPr>
                  <a:t>State 2</a:t>
                </a:r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3033618-9AF9-4988-9565-345B0FC5CA0B}"/>
                </a:ext>
              </a:extLst>
            </p:cNvPr>
            <p:cNvSpPr txBox="1"/>
            <p:nvPr/>
          </p:nvSpPr>
          <p:spPr>
            <a:xfrm rot="5400000">
              <a:off x="7095381" y="2981535"/>
              <a:ext cx="462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=&gt;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BD48325-469A-46DE-AC07-BF79284BDBB5}"/>
                </a:ext>
              </a:extLst>
            </p:cNvPr>
            <p:cNvSpPr txBox="1"/>
            <p:nvPr/>
          </p:nvSpPr>
          <p:spPr>
            <a:xfrm>
              <a:off x="6593764" y="3269559"/>
              <a:ext cx="1379025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Action is logged to data base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5DC3095-F618-4B96-8943-5999B6D009E3}"/>
                </a:ext>
              </a:extLst>
            </p:cNvPr>
            <p:cNvSpPr txBox="1"/>
            <p:nvPr/>
          </p:nvSpPr>
          <p:spPr>
            <a:xfrm rot="5400000">
              <a:off x="7095381" y="5225166"/>
              <a:ext cx="462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=&gt;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054AA4D-B3F0-4AF5-B79D-9A2D242365D5}"/>
                </a:ext>
              </a:extLst>
            </p:cNvPr>
            <p:cNvSpPr txBox="1"/>
            <p:nvPr/>
          </p:nvSpPr>
          <p:spPr>
            <a:xfrm>
              <a:off x="6663386" y="5459789"/>
              <a:ext cx="1379025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Action is logged to data 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815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3" grpId="0"/>
      <p:bldP spid="24" grpId="0"/>
      <p:bldP spid="25" grpId="0"/>
      <p:bldP spid="55" grpId="0"/>
      <p:bldP spid="56" grpId="0"/>
      <p:bldP spid="59" grpId="0"/>
      <p:bldP spid="6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3ABE4AA-8368-406F-81CA-8B7E5C514878}"/>
              </a:ext>
            </a:extLst>
          </p:cNvPr>
          <p:cNvGrpSpPr/>
          <p:nvPr/>
        </p:nvGrpSpPr>
        <p:grpSpPr>
          <a:xfrm>
            <a:off x="1431960" y="1231469"/>
            <a:ext cx="2485540" cy="2993069"/>
            <a:chOff x="1431960" y="1231469"/>
            <a:chExt cx="2485540" cy="299306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29221ED-D247-4E9E-9BBC-EAB9CDEE3D7F}"/>
                </a:ext>
              </a:extLst>
            </p:cNvPr>
            <p:cNvGrpSpPr/>
            <p:nvPr/>
          </p:nvGrpSpPr>
          <p:grpSpPr>
            <a:xfrm>
              <a:off x="1962559" y="1231469"/>
              <a:ext cx="1441049" cy="381965"/>
              <a:chOff x="700313" y="323066"/>
              <a:chExt cx="1921398" cy="509286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1500E009-BCBC-4450-857F-8D5126CCD5DD}"/>
                  </a:ext>
                </a:extLst>
              </p:cNvPr>
              <p:cNvSpPr/>
              <p:nvPr/>
            </p:nvSpPr>
            <p:spPr>
              <a:xfrm>
                <a:off x="700313" y="323066"/>
                <a:ext cx="1921398" cy="509286"/>
              </a:xfrm>
              <a:prstGeom prst="roundRect">
                <a:avLst/>
              </a:prstGeom>
              <a:solidFill>
                <a:srgbClr val="4B0081"/>
              </a:solidFill>
              <a:ln>
                <a:solidFill>
                  <a:srgbClr val="4B00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22AE5A2-8154-4777-A716-DA89C8362147}"/>
                  </a:ext>
                </a:extLst>
              </p:cNvPr>
              <p:cNvSpPr txBox="1"/>
              <p:nvPr/>
            </p:nvSpPr>
            <p:spPr>
              <a:xfrm>
                <a:off x="1049484" y="377654"/>
                <a:ext cx="1223058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Watch Me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A33BDF-F612-465C-B53E-ECFCD49D7F8D}"/>
                </a:ext>
              </a:extLst>
            </p:cNvPr>
            <p:cNvSpPr txBox="1"/>
            <p:nvPr/>
          </p:nvSpPr>
          <p:spPr>
            <a:xfrm>
              <a:off x="1761247" y="2088367"/>
              <a:ext cx="1965806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All user actions displayed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DB47165-4A91-43F4-AFDE-C95D6CA5123C}"/>
                </a:ext>
              </a:extLst>
            </p:cNvPr>
            <p:cNvGrpSpPr/>
            <p:nvPr/>
          </p:nvGrpSpPr>
          <p:grpSpPr>
            <a:xfrm>
              <a:off x="1448672" y="1655652"/>
              <a:ext cx="2468828" cy="323165"/>
              <a:chOff x="1931560" y="1064536"/>
              <a:chExt cx="3291771" cy="430886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2178D33C-A047-4DC0-ABE6-D79EB74FDB1C}"/>
                  </a:ext>
                </a:extLst>
              </p:cNvPr>
              <p:cNvCxnSpPr/>
              <p:nvPr/>
            </p:nvCxnSpPr>
            <p:spPr>
              <a:xfrm>
                <a:off x="1931560" y="1489230"/>
                <a:ext cx="3291771" cy="0"/>
              </a:xfrm>
              <a:prstGeom prst="line">
                <a:avLst/>
              </a:prstGeom>
              <a:ln w="38100">
                <a:solidFill>
                  <a:srgbClr val="4B00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08976A-46BA-4D7B-BBD1-13D2940E0E8C}"/>
                  </a:ext>
                </a:extLst>
              </p:cNvPr>
              <p:cNvSpPr txBox="1"/>
              <p:nvPr/>
            </p:nvSpPr>
            <p:spPr>
              <a:xfrm>
                <a:off x="1931560" y="1064536"/>
                <a:ext cx="903985" cy="430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solidFill>
                      <a:srgbClr val="B0C4DD"/>
                    </a:solidFill>
                  </a:rPr>
                  <a:t>Use 1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93777D4-FE46-4D29-B85C-36C5B51ABCD6}"/>
                </a:ext>
              </a:extLst>
            </p:cNvPr>
            <p:cNvSpPr txBox="1"/>
            <p:nvPr/>
          </p:nvSpPr>
          <p:spPr>
            <a:xfrm>
              <a:off x="1761247" y="2799246"/>
              <a:ext cx="1965806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Diagrams of hourly energy consumption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164902F-D26C-47B4-9408-DCC090760CE4}"/>
                </a:ext>
              </a:extLst>
            </p:cNvPr>
            <p:cNvGrpSpPr/>
            <p:nvPr/>
          </p:nvGrpSpPr>
          <p:grpSpPr>
            <a:xfrm>
              <a:off x="1448671" y="2366528"/>
              <a:ext cx="2468828" cy="323165"/>
              <a:chOff x="1931559" y="2012371"/>
              <a:chExt cx="3291771" cy="430886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2796ADD-B466-4970-A649-0430C0FEB110}"/>
                  </a:ext>
                </a:extLst>
              </p:cNvPr>
              <p:cNvCxnSpPr/>
              <p:nvPr/>
            </p:nvCxnSpPr>
            <p:spPr>
              <a:xfrm>
                <a:off x="1931559" y="2437065"/>
                <a:ext cx="3291771" cy="0"/>
              </a:xfrm>
              <a:prstGeom prst="line">
                <a:avLst/>
              </a:prstGeom>
              <a:ln w="38100">
                <a:solidFill>
                  <a:srgbClr val="4B00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F4AC21-FB68-4DA6-8489-5BB6C6C9892D}"/>
                  </a:ext>
                </a:extLst>
              </p:cNvPr>
              <p:cNvSpPr txBox="1"/>
              <p:nvPr/>
            </p:nvSpPr>
            <p:spPr>
              <a:xfrm>
                <a:off x="1931559" y="2012371"/>
                <a:ext cx="903985" cy="430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solidFill>
                      <a:srgbClr val="B0C4DD"/>
                    </a:solidFill>
                  </a:rPr>
                  <a:t>Use 2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F10EFC-3EB2-40F6-957E-349335BE6520}"/>
                </a:ext>
              </a:extLst>
            </p:cNvPr>
            <p:cNvSpPr txBox="1"/>
            <p:nvPr/>
          </p:nvSpPr>
          <p:spPr>
            <a:xfrm>
              <a:off x="1744535" y="3716707"/>
              <a:ext cx="1965806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Calculated wasted energy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AE2684F-69C4-4D2A-A676-A7D29BC0C2FA}"/>
                </a:ext>
              </a:extLst>
            </p:cNvPr>
            <p:cNvGrpSpPr/>
            <p:nvPr/>
          </p:nvGrpSpPr>
          <p:grpSpPr>
            <a:xfrm>
              <a:off x="1431960" y="3283992"/>
              <a:ext cx="2468828" cy="323165"/>
              <a:chOff x="1909277" y="3235656"/>
              <a:chExt cx="3291771" cy="430886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978A85B-A230-461F-93DE-3425D857760D}"/>
                  </a:ext>
                </a:extLst>
              </p:cNvPr>
              <p:cNvCxnSpPr/>
              <p:nvPr/>
            </p:nvCxnSpPr>
            <p:spPr>
              <a:xfrm>
                <a:off x="1909277" y="3660350"/>
                <a:ext cx="3291771" cy="0"/>
              </a:xfrm>
              <a:prstGeom prst="line">
                <a:avLst/>
              </a:prstGeom>
              <a:ln w="38100">
                <a:solidFill>
                  <a:srgbClr val="4B00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3EB8AC8-B0E4-41BB-A4CB-8B6D040B4B68}"/>
                  </a:ext>
                </a:extLst>
              </p:cNvPr>
              <p:cNvSpPr txBox="1"/>
              <p:nvPr/>
            </p:nvSpPr>
            <p:spPr>
              <a:xfrm>
                <a:off x="1909277" y="3235656"/>
                <a:ext cx="903985" cy="430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solidFill>
                      <a:srgbClr val="B0C4DD"/>
                    </a:solidFill>
                  </a:rPr>
                  <a:t>Use 3</a:t>
                </a: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C57AA47-C8C5-454C-B400-020A30098C4E}"/>
              </a:ext>
            </a:extLst>
          </p:cNvPr>
          <p:cNvGrpSpPr/>
          <p:nvPr/>
        </p:nvGrpSpPr>
        <p:grpSpPr>
          <a:xfrm>
            <a:off x="4633641" y="1231469"/>
            <a:ext cx="2629901" cy="1146713"/>
            <a:chOff x="4633641" y="1231469"/>
            <a:chExt cx="2629901" cy="114671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22E4C67A-773E-4398-A04D-F0E9295C2D97}"/>
                </a:ext>
              </a:extLst>
            </p:cNvPr>
            <p:cNvSpPr/>
            <p:nvPr/>
          </p:nvSpPr>
          <p:spPr>
            <a:xfrm>
              <a:off x="5228067" y="1231469"/>
              <a:ext cx="1441049" cy="381965"/>
            </a:xfrm>
            <a:prstGeom prst="roundRect">
              <a:avLst/>
            </a:prstGeom>
            <a:solidFill>
              <a:srgbClr val="4169E2"/>
            </a:solidFill>
            <a:ln>
              <a:solidFill>
                <a:srgbClr val="4169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49FADE-9C04-412C-A1D3-03FA19399BAE}"/>
                </a:ext>
              </a:extLst>
            </p:cNvPr>
            <p:cNvSpPr txBox="1"/>
            <p:nvPr/>
          </p:nvSpPr>
          <p:spPr>
            <a:xfrm>
              <a:off x="5625036" y="1278027"/>
              <a:ext cx="647111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solidFill>
                    <a:schemeClr val="bg1"/>
                  </a:solidFill>
                </a:rPr>
                <a:t>Album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11F12B7-0490-4F65-B769-1E6C8F109AF1}"/>
                </a:ext>
              </a:extLst>
            </p:cNvPr>
            <p:cNvSpPr txBox="1"/>
            <p:nvPr/>
          </p:nvSpPr>
          <p:spPr>
            <a:xfrm>
              <a:off x="4633641" y="2078100"/>
              <a:ext cx="2629901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All photos of intruders displayed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F9B22C9-67B4-46C7-9F52-F358B5659888}"/>
                </a:ext>
              </a:extLst>
            </p:cNvPr>
            <p:cNvGrpSpPr/>
            <p:nvPr/>
          </p:nvGrpSpPr>
          <p:grpSpPr>
            <a:xfrm>
              <a:off x="4714180" y="1657130"/>
              <a:ext cx="2468828" cy="323165"/>
              <a:chOff x="6285570" y="1066507"/>
              <a:chExt cx="3291771" cy="430886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61970AF8-9A4D-4845-9E7C-B8DB07AA0FA0}"/>
                  </a:ext>
                </a:extLst>
              </p:cNvPr>
              <p:cNvCxnSpPr/>
              <p:nvPr/>
            </p:nvCxnSpPr>
            <p:spPr>
              <a:xfrm>
                <a:off x="6285570" y="1491201"/>
                <a:ext cx="3291771" cy="0"/>
              </a:xfrm>
              <a:prstGeom prst="line">
                <a:avLst/>
              </a:prstGeom>
              <a:ln w="38100">
                <a:solidFill>
                  <a:srgbClr val="4169E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88E509A-98CA-4E52-8944-1F00F5E8A416}"/>
                  </a:ext>
                </a:extLst>
              </p:cNvPr>
              <p:cNvSpPr txBox="1"/>
              <p:nvPr/>
            </p:nvSpPr>
            <p:spPr>
              <a:xfrm>
                <a:off x="6285570" y="1066507"/>
                <a:ext cx="903985" cy="430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solidFill>
                      <a:srgbClr val="B0C4DD"/>
                    </a:solidFill>
                  </a:rPr>
                  <a:t>Use 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3056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sqlite3">
            <a:extLst>
              <a:ext uri="{FF2B5EF4-FFF2-40B4-BE49-F238E27FC236}">
                <a16:creationId xmlns:a16="http://schemas.microsoft.com/office/drawing/2014/main" id="{CC32F0C8-8536-4DE9-ABB8-6410AF501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724" y="4561870"/>
            <a:ext cx="2446311" cy="116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python flask">
            <a:extLst>
              <a:ext uri="{FF2B5EF4-FFF2-40B4-BE49-F238E27FC236}">
                <a16:creationId xmlns:a16="http://schemas.microsoft.com/office/drawing/2014/main" id="{B2F83DDE-38FE-4BCA-A383-FD96E6C61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72" y="3690372"/>
            <a:ext cx="2782546" cy="108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ACCCA68-C7FC-4257-B577-A87B7286B29B}"/>
              </a:ext>
            </a:extLst>
          </p:cNvPr>
          <p:cNvSpPr/>
          <p:nvPr/>
        </p:nvSpPr>
        <p:spPr>
          <a:xfrm>
            <a:off x="331362" y="910966"/>
            <a:ext cx="3483434" cy="1713834"/>
          </a:xfrm>
          <a:prstGeom prst="ellipse">
            <a:avLst/>
          </a:prstGeom>
          <a:noFill/>
          <a:ln w="76200">
            <a:solidFill>
              <a:srgbClr val="507D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4099" name="Group 4098">
            <a:extLst>
              <a:ext uri="{FF2B5EF4-FFF2-40B4-BE49-F238E27FC236}">
                <a16:creationId xmlns:a16="http://schemas.microsoft.com/office/drawing/2014/main" id="{1361F935-412A-4D0F-A7A8-22A744E1B357}"/>
              </a:ext>
            </a:extLst>
          </p:cNvPr>
          <p:cNvGrpSpPr/>
          <p:nvPr/>
        </p:nvGrpSpPr>
        <p:grpSpPr>
          <a:xfrm>
            <a:off x="701851" y="1247947"/>
            <a:ext cx="2748383" cy="1022514"/>
            <a:chOff x="1406215" y="483461"/>
            <a:chExt cx="3664511" cy="1363352"/>
          </a:xfrm>
        </p:grpSpPr>
        <p:pic>
          <p:nvPicPr>
            <p:cNvPr id="4102" name="Picture 6" descr="Image result for python">
              <a:extLst>
                <a:ext uri="{FF2B5EF4-FFF2-40B4-BE49-F238E27FC236}">
                  <a16:creationId xmlns:a16="http://schemas.microsoft.com/office/drawing/2014/main" id="{00BF9F87-834B-4905-BA58-213AEA1965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6215" y="483461"/>
              <a:ext cx="3664511" cy="1237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C8758A7-FFAE-441E-B3B4-494D16825134}"/>
                </a:ext>
              </a:extLst>
            </p:cNvPr>
            <p:cNvSpPr txBox="1"/>
            <p:nvPr/>
          </p:nvSpPr>
          <p:spPr>
            <a:xfrm>
              <a:off x="1746952" y="1446704"/>
              <a:ext cx="1061917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solidFill>
                    <a:srgbClr val="507DB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Cv2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8D5266-52C4-4896-8A01-68914EADBC03}"/>
                </a:ext>
              </a:extLst>
            </p:cNvPr>
            <p:cNvSpPr txBox="1"/>
            <p:nvPr/>
          </p:nvSpPr>
          <p:spPr>
            <a:xfrm flipH="1">
              <a:off x="3182486" y="1446704"/>
              <a:ext cx="162658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solidFill>
                    <a:srgbClr val="507DB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Libraries</a:t>
              </a:r>
            </a:p>
          </p:txBody>
        </p:sp>
      </p:grpSp>
      <p:sp>
        <p:nvSpPr>
          <p:cNvPr id="6" name="AutoShape 8" descr="Image result for html logo">
            <a:extLst>
              <a:ext uri="{FF2B5EF4-FFF2-40B4-BE49-F238E27FC236}">
                <a16:creationId xmlns:a16="http://schemas.microsoft.com/office/drawing/2014/main" id="{2B9BCAAF-D64B-4D90-B617-ABF71C0758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3314700"/>
            <a:ext cx="599082" cy="59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7" name="AutoShape 10" descr="Image result for html logo">
            <a:extLst>
              <a:ext uri="{FF2B5EF4-FFF2-40B4-BE49-F238E27FC236}">
                <a16:creationId xmlns:a16="http://schemas.microsoft.com/office/drawing/2014/main" id="{5021EB83-C6E3-4D57-A911-C6C554130C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33147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1" name="AutoShape 12" descr="Image result for html logo">
            <a:extLst>
              <a:ext uri="{FF2B5EF4-FFF2-40B4-BE49-F238E27FC236}">
                <a16:creationId xmlns:a16="http://schemas.microsoft.com/office/drawing/2014/main" id="{BE9896D0-6090-4A35-966F-E436B14628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0C8B56C-C997-4187-B898-9C036C4CBA5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FEFEF"/>
              </a:clrFrom>
              <a:clrTo>
                <a:srgbClr val="EFEF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203" y="2812925"/>
            <a:ext cx="2193356" cy="1531423"/>
          </a:xfrm>
          <a:prstGeom prst="rect">
            <a:avLst/>
          </a:prstGeom>
        </p:spPr>
      </p:pic>
      <p:pic>
        <p:nvPicPr>
          <p:cNvPr id="4110" name="Picture 14" descr="Image result for chart.js">
            <a:extLst>
              <a:ext uri="{FF2B5EF4-FFF2-40B4-BE49-F238E27FC236}">
                <a16:creationId xmlns:a16="http://schemas.microsoft.com/office/drawing/2014/main" id="{F091846A-1356-46B4-8C45-DFACE5222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401" y="675576"/>
            <a:ext cx="2857500" cy="197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97" name="Group 4096">
            <a:extLst>
              <a:ext uri="{FF2B5EF4-FFF2-40B4-BE49-F238E27FC236}">
                <a16:creationId xmlns:a16="http://schemas.microsoft.com/office/drawing/2014/main" id="{2A914890-B5BC-4189-915C-F4CABB9CDF35}"/>
              </a:ext>
            </a:extLst>
          </p:cNvPr>
          <p:cNvGrpSpPr/>
          <p:nvPr/>
        </p:nvGrpSpPr>
        <p:grpSpPr>
          <a:xfrm rot="393198" flipV="1">
            <a:off x="8028332" y="2026895"/>
            <a:ext cx="850254" cy="3155450"/>
            <a:chOff x="11233528" y="1354239"/>
            <a:chExt cx="752097" cy="2765135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02ECE44-CC68-4593-AD2A-BFBDC3EF8943}"/>
                </a:ext>
              </a:extLst>
            </p:cNvPr>
            <p:cNvSpPr/>
            <p:nvPr/>
          </p:nvSpPr>
          <p:spPr>
            <a:xfrm>
              <a:off x="11377914" y="1354239"/>
              <a:ext cx="607711" cy="2673752"/>
            </a:xfrm>
            <a:custGeom>
              <a:avLst/>
              <a:gdLst>
                <a:gd name="connsiteX0" fmla="*/ 46298 w 491964"/>
                <a:gd name="connsiteY0" fmla="*/ 0 h 2581155"/>
                <a:gd name="connsiteX1" fmla="*/ 439838 w 491964"/>
                <a:gd name="connsiteY1" fmla="*/ 891251 h 2581155"/>
                <a:gd name="connsiteX2" fmla="*/ 439838 w 491964"/>
                <a:gd name="connsiteY2" fmla="*/ 1979271 h 2581155"/>
                <a:gd name="connsiteX3" fmla="*/ 0 w 491964"/>
                <a:gd name="connsiteY3" fmla="*/ 2581155 h 258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964" h="2581155">
                  <a:moveTo>
                    <a:pt x="46298" y="0"/>
                  </a:moveTo>
                  <a:cubicBezTo>
                    <a:pt x="210273" y="280686"/>
                    <a:pt x="374248" y="561373"/>
                    <a:pt x="439838" y="891251"/>
                  </a:cubicBezTo>
                  <a:cubicBezTo>
                    <a:pt x="505428" y="1221129"/>
                    <a:pt x="513144" y="1697620"/>
                    <a:pt x="439838" y="1979271"/>
                  </a:cubicBezTo>
                  <a:cubicBezTo>
                    <a:pt x="366532" y="2260922"/>
                    <a:pt x="183266" y="2421038"/>
                    <a:pt x="0" y="2581155"/>
                  </a:cubicBezTo>
                </a:path>
              </a:pathLst>
            </a:custGeom>
            <a:noFill/>
            <a:ln w="38100">
              <a:solidFill>
                <a:srgbClr val="507D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E9D1879-6586-4195-A0A0-E63B282D0014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 flipH="1">
              <a:off x="11233528" y="4027991"/>
              <a:ext cx="144386" cy="91383"/>
            </a:xfrm>
            <a:prstGeom prst="straightConnector1">
              <a:avLst/>
            </a:prstGeom>
            <a:ln w="57150">
              <a:solidFill>
                <a:srgbClr val="507DB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C7A4E2B-4A2A-409C-A2E8-814D92A6BCA7}"/>
              </a:ext>
            </a:extLst>
          </p:cNvPr>
          <p:cNvGrpSpPr/>
          <p:nvPr/>
        </p:nvGrpSpPr>
        <p:grpSpPr>
          <a:xfrm>
            <a:off x="3794417" y="1788645"/>
            <a:ext cx="493241" cy="1933698"/>
            <a:chOff x="11233528" y="1354239"/>
            <a:chExt cx="752097" cy="2765135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CEACC16-8E19-43AD-A21B-15ADE7393BCC}"/>
                </a:ext>
              </a:extLst>
            </p:cNvPr>
            <p:cNvSpPr/>
            <p:nvPr/>
          </p:nvSpPr>
          <p:spPr>
            <a:xfrm>
              <a:off x="11377914" y="1354239"/>
              <a:ext cx="607711" cy="2673752"/>
            </a:xfrm>
            <a:custGeom>
              <a:avLst/>
              <a:gdLst>
                <a:gd name="connsiteX0" fmla="*/ 46298 w 491964"/>
                <a:gd name="connsiteY0" fmla="*/ 0 h 2581155"/>
                <a:gd name="connsiteX1" fmla="*/ 439838 w 491964"/>
                <a:gd name="connsiteY1" fmla="*/ 891251 h 2581155"/>
                <a:gd name="connsiteX2" fmla="*/ 439838 w 491964"/>
                <a:gd name="connsiteY2" fmla="*/ 1979271 h 2581155"/>
                <a:gd name="connsiteX3" fmla="*/ 0 w 491964"/>
                <a:gd name="connsiteY3" fmla="*/ 2581155 h 258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964" h="2581155">
                  <a:moveTo>
                    <a:pt x="46298" y="0"/>
                  </a:moveTo>
                  <a:cubicBezTo>
                    <a:pt x="210273" y="280686"/>
                    <a:pt x="374248" y="561373"/>
                    <a:pt x="439838" y="891251"/>
                  </a:cubicBezTo>
                  <a:cubicBezTo>
                    <a:pt x="505428" y="1221129"/>
                    <a:pt x="513144" y="1697620"/>
                    <a:pt x="439838" y="1979271"/>
                  </a:cubicBezTo>
                  <a:cubicBezTo>
                    <a:pt x="366532" y="2260922"/>
                    <a:pt x="183266" y="2421038"/>
                    <a:pt x="0" y="2581155"/>
                  </a:cubicBezTo>
                </a:path>
              </a:pathLst>
            </a:custGeom>
            <a:noFill/>
            <a:ln w="38100">
              <a:solidFill>
                <a:srgbClr val="507D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950098A-238A-4FF8-A50A-A7DDB1144CAD}"/>
                </a:ext>
              </a:extLst>
            </p:cNvPr>
            <p:cNvCxnSpPr>
              <a:cxnSpLocks/>
              <a:stCxn id="39" idx="3"/>
            </p:cNvCxnSpPr>
            <p:nvPr/>
          </p:nvCxnSpPr>
          <p:spPr>
            <a:xfrm flipH="1">
              <a:off x="11233528" y="4027991"/>
              <a:ext cx="144386" cy="91383"/>
            </a:xfrm>
            <a:prstGeom prst="straightConnector1">
              <a:avLst/>
            </a:prstGeom>
            <a:ln w="57150">
              <a:solidFill>
                <a:srgbClr val="507DB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D94CE99-C505-4F47-A2E5-104BC2CB768C}"/>
              </a:ext>
            </a:extLst>
          </p:cNvPr>
          <p:cNvGrpSpPr/>
          <p:nvPr/>
        </p:nvGrpSpPr>
        <p:grpSpPr>
          <a:xfrm rot="14297808">
            <a:off x="4913257" y="2482104"/>
            <a:ext cx="689648" cy="1737478"/>
            <a:chOff x="11233528" y="1354239"/>
            <a:chExt cx="752097" cy="2765135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E5C7A5A-0DF9-4F67-B305-F0E8E89C3546}"/>
                </a:ext>
              </a:extLst>
            </p:cNvPr>
            <p:cNvSpPr/>
            <p:nvPr/>
          </p:nvSpPr>
          <p:spPr>
            <a:xfrm>
              <a:off x="11377914" y="1354239"/>
              <a:ext cx="607711" cy="2673752"/>
            </a:xfrm>
            <a:custGeom>
              <a:avLst/>
              <a:gdLst>
                <a:gd name="connsiteX0" fmla="*/ 46298 w 491964"/>
                <a:gd name="connsiteY0" fmla="*/ 0 h 2581155"/>
                <a:gd name="connsiteX1" fmla="*/ 439838 w 491964"/>
                <a:gd name="connsiteY1" fmla="*/ 891251 h 2581155"/>
                <a:gd name="connsiteX2" fmla="*/ 439838 w 491964"/>
                <a:gd name="connsiteY2" fmla="*/ 1979271 h 2581155"/>
                <a:gd name="connsiteX3" fmla="*/ 0 w 491964"/>
                <a:gd name="connsiteY3" fmla="*/ 2581155 h 258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964" h="2581155">
                  <a:moveTo>
                    <a:pt x="46298" y="0"/>
                  </a:moveTo>
                  <a:cubicBezTo>
                    <a:pt x="210273" y="280686"/>
                    <a:pt x="374248" y="561373"/>
                    <a:pt x="439838" y="891251"/>
                  </a:cubicBezTo>
                  <a:cubicBezTo>
                    <a:pt x="505428" y="1221129"/>
                    <a:pt x="513144" y="1697620"/>
                    <a:pt x="439838" y="1979271"/>
                  </a:cubicBezTo>
                  <a:cubicBezTo>
                    <a:pt x="366532" y="2260922"/>
                    <a:pt x="183266" y="2421038"/>
                    <a:pt x="0" y="2581155"/>
                  </a:cubicBezTo>
                </a:path>
              </a:pathLst>
            </a:custGeom>
            <a:noFill/>
            <a:ln w="38100">
              <a:solidFill>
                <a:srgbClr val="507D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DC7A20B-7C48-4A5D-AA5F-3C7A38CEA407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 flipH="1">
              <a:off x="11233528" y="4027991"/>
              <a:ext cx="144386" cy="91383"/>
            </a:xfrm>
            <a:prstGeom prst="straightConnector1">
              <a:avLst/>
            </a:prstGeom>
            <a:ln w="57150">
              <a:solidFill>
                <a:srgbClr val="507DB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03" name="Straight Arrow Connector 4102">
            <a:extLst>
              <a:ext uri="{FF2B5EF4-FFF2-40B4-BE49-F238E27FC236}">
                <a16:creationId xmlns:a16="http://schemas.microsoft.com/office/drawing/2014/main" id="{80A2F904-13C0-44A1-ADDD-8C75B83F95AD}"/>
              </a:ext>
            </a:extLst>
          </p:cNvPr>
          <p:cNvCxnSpPr>
            <a:cxnSpLocks/>
          </p:cNvCxnSpPr>
          <p:nvPr/>
        </p:nvCxnSpPr>
        <p:spPr>
          <a:xfrm flipH="1" flipV="1">
            <a:off x="7305354" y="3913784"/>
            <a:ext cx="1" cy="985340"/>
          </a:xfrm>
          <a:prstGeom prst="straightConnector1">
            <a:avLst/>
          </a:prstGeom>
          <a:ln w="38100">
            <a:solidFill>
              <a:srgbClr val="507D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5D28DEE-5DB6-4617-AA9E-1C37008774B7}"/>
              </a:ext>
            </a:extLst>
          </p:cNvPr>
          <p:cNvGrpSpPr/>
          <p:nvPr/>
        </p:nvGrpSpPr>
        <p:grpSpPr>
          <a:xfrm rot="14627217" flipH="1" flipV="1">
            <a:off x="5562089" y="3817868"/>
            <a:ext cx="451369" cy="1552539"/>
            <a:chOff x="11233528" y="1354239"/>
            <a:chExt cx="752097" cy="2765135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CEBC2C-F3A0-40CF-A212-964D47581537}"/>
                </a:ext>
              </a:extLst>
            </p:cNvPr>
            <p:cNvSpPr/>
            <p:nvPr/>
          </p:nvSpPr>
          <p:spPr>
            <a:xfrm>
              <a:off x="11377914" y="1354239"/>
              <a:ext cx="607711" cy="2673752"/>
            </a:xfrm>
            <a:custGeom>
              <a:avLst/>
              <a:gdLst>
                <a:gd name="connsiteX0" fmla="*/ 46298 w 491964"/>
                <a:gd name="connsiteY0" fmla="*/ 0 h 2581155"/>
                <a:gd name="connsiteX1" fmla="*/ 439838 w 491964"/>
                <a:gd name="connsiteY1" fmla="*/ 891251 h 2581155"/>
                <a:gd name="connsiteX2" fmla="*/ 439838 w 491964"/>
                <a:gd name="connsiteY2" fmla="*/ 1979271 h 2581155"/>
                <a:gd name="connsiteX3" fmla="*/ 0 w 491964"/>
                <a:gd name="connsiteY3" fmla="*/ 2581155 h 258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964" h="2581155">
                  <a:moveTo>
                    <a:pt x="46298" y="0"/>
                  </a:moveTo>
                  <a:cubicBezTo>
                    <a:pt x="210273" y="280686"/>
                    <a:pt x="374248" y="561373"/>
                    <a:pt x="439838" y="891251"/>
                  </a:cubicBezTo>
                  <a:cubicBezTo>
                    <a:pt x="505428" y="1221129"/>
                    <a:pt x="513144" y="1697620"/>
                    <a:pt x="439838" y="1979271"/>
                  </a:cubicBezTo>
                  <a:cubicBezTo>
                    <a:pt x="366532" y="2260922"/>
                    <a:pt x="183266" y="2421038"/>
                    <a:pt x="0" y="2581155"/>
                  </a:cubicBezTo>
                </a:path>
              </a:pathLst>
            </a:custGeom>
            <a:noFill/>
            <a:ln w="38100">
              <a:solidFill>
                <a:srgbClr val="507D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5E3B4EF-CAB8-42E9-B00F-7F943A0C90A3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 flipH="1">
              <a:off x="11233528" y="4027991"/>
              <a:ext cx="144386" cy="91383"/>
            </a:xfrm>
            <a:prstGeom prst="straightConnector1">
              <a:avLst/>
            </a:prstGeom>
            <a:ln w="57150">
              <a:solidFill>
                <a:srgbClr val="507DB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291EF82-C489-4FBA-957A-09B40A3EC0A6}"/>
              </a:ext>
            </a:extLst>
          </p:cNvPr>
          <p:cNvGrpSpPr/>
          <p:nvPr/>
        </p:nvGrpSpPr>
        <p:grpSpPr>
          <a:xfrm rot="8800335">
            <a:off x="957239" y="2516388"/>
            <a:ext cx="621789" cy="2337398"/>
            <a:chOff x="11233528" y="1354239"/>
            <a:chExt cx="752097" cy="2765135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4E2AF87-C7D4-4FD7-9B8A-8D9B7AC8FDB3}"/>
                </a:ext>
              </a:extLst>
            </p:cNvPr>
            <p:cNvSpPr/>
            <p:nvPr/>
          </p:nvSpPr>
          <p:spPr>
            <a:xfrm>
              <a:off x="11377914" y="1354239"/>
              <a:ext cx="607711" cy="2673752"/>
            </a:xfrm>
            <a:custGeom>
              <a:avLst/>
              <a:gdLst>
                <a:gd name="connsiteX0" fmla="*/ 46298 w 491964"/>
                <a:gd name="connsiteY0" fmla="*/ 0 h 2581155"/>
                <a:gd name="connsiteX1" fmla="*/ 439838 w 491964"/>
                <a:gd name="connsiteY1" fmla="*/ 891251 h 2581155"/>
                <a:gd name="connsiteX2" fmla="*/ 439838 w 491964"/>
                <a:gd name="connsiteY2" fmla="*/ 1979271 h 2581155"/>
                <a:gd name="connsiteX3" fmla="*/ 0 w 491964"/>
                <a:gd name="connsiteY3" fmla="*/ 2581155 h 258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964" h="2581155">
                  <a:moveTo>
                    <a:pt x="46298" y="0"/>
                  </a:moveTo>
                  <a:cubicBezTo>
                    <a:pt x="210273" y="280686"/>
                    <a:pt x="374248" y="561373"/>
                    <a:pt x="439838" y="891251"/>
                  </a:cubicBezTo>
                  <a:cubicBezTo>
                    <a:pt x="505428" y="1221129"/>
                    <a:pt x="513144" y="1697620"/>
                    <a:pt x="439838" y="1979271"/>
                  </a:cubicBezTo>
                  <a:cubicBezTo>
                    <a:pt x="366532" y="2260922"/>
                    <a:pt x="183266" y="2421038"/>
                    <a:pt x="0" y="2581155"/>
                  </a:cubicBezTo>
                </a:path>
              </a:pathLst>
            </a:custGeom>
            <a:noFill/>
            <a:ln w="38100">
              <a:solidFill>
                <a:srgbClr val="507D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7DDA707-91EE-423C-A98D-630298B9A0C4}"/>
                </a:ext>
              </a:extLst>
            </p:cNvPr>
            <p:cNvCxnSpPr>
              <a:cxnSpLocks/>
              <a:stCxn id="54" idx="3"/>
            </p:cNvCxnSpPr>
            <p:nvPr/>
          </p:nvCxnSpPr>
          <p:spPr>
            <a:xfrm flipH="1">
              <a:off x="11233528" y="4027991"/>
              <a:ext cx="144386" cy="91383"/>
            </a:xfrm>
            <a:prstGeom prst="straightConnector1">
              <a:avLst/>
            </a:prstGeom>
            <a:ln w="57150">
              <a:solidFill>
                <a:srgbClr val="507DB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F32C5AA-BAF7-4475-8FAD-BB543E36E35D}"/>
              </a:ext>
            </a:extLst>
          </p:cNvPr>
          <p:cNvCxnSpPr>
            <a:cxnSpLocks/>
          </p:cNvCxnSpPr>
          <p:nvPr/>
        </p:nvCxnSpPr>
        <p:spPr>
          <a:xfrm flipH="1">
            <a:off x="7284882" y="1988687"/>
            <a:ext cx="1" cy="985340"/>
          </a:xfrm>
          <a:prstGeom prst="straightConnector1">
            <a:avLst/>
          </a:prstGeom>
          <a:ln w="38100">
            <a:solidFill>
              <a:srgbClr val="507D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971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1" presetClass="entr" presetSubtype="1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2B4342-0400-44D0-89FF-6ADD0C1E7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7381875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75E4BF-A9F8-4A44-8ADD-775970B3D0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550" y="907256"/>
            <a:ext cx="5200650" cy="427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732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2BC7E0-EAEA-45C2-A7A5-627BC8356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6865603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0CC26D-9D1E-422B-B6CE-C28D195A56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4614" y="857250"/>
            <a:ext cx="3819386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F0093D-DC62-464B-A445-3017C6896B8D}"/>
              </a:ext>
            </a:extLst>
          </p:cNvPr>
          <p:cNvSpPr/>
          <p:nvPr/>
        </p:nvSpPr>
        <p:spPr>
          <a:xfrm>
            <a:off x="2900658" y="2716615"/>
            <a:ext cx="3354765" cy="64633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4169E2"/>
                </a:solidFill>
              </a:rPr>
              <a:t>661</a:t>
            </a:r>
            <a:r>
              <a:rPr lang="en-US" sz="3600" dirty="0">
                <a:solidFill>
                  <a:srgbClr val="4169E2"/>
                </a:solidFill>
              </a:rPr>
              <a:t> lines of code</a:t>
            </a:r>
          </a:p>
        </p:txBody>
      </p:sp>
    </p:spTree>
    <p:extLst>
      <p:ext uri="{BB962C8B-B14F-4D97-AF65-F5344CB8AC3E}">
        <p14:creationId xmlns:p14="http://schemas.microsoft.com/office/powerpoint/2010/main" val="304037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B22F33-680F-4C36-B1B9-C6FCD718D3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1E7F6"/>
              </a:clrFrom>
              <a:clrTo>
                <a:srgbClr val="D1E7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57250"/>
            <a:ext cx="4534469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99ED89-4AAB-4E36-A393-F2E3DF72DB2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D1E7F6"/>
              </a:clrFrom>
              <a:clrTo>
                <a:srgbClr val="D1E7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927" y="857250"/>
            <a:ext cx="392207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291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9BA61B-0053-46C7-90FF-639F5CF60A9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1E7F6"/>
              </a:clrFrom>
              <a:clrTo>
                <a:srgbClr val="D1E7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99" y="857250"/>
            <a:ext cx="3986679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DB97BF-5122-443D-9A6C-BD2235A5B7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006" y="857250"/>
            <a:ext cx="7040296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53B6FF-E7D1-4EFE-8243-B81D001FF64A}"/>
              </a:ext>
            </a:extLst>
          </p:cNvPr>
          <p:cNvSpPr/>
          <p:nvPr/>
        </p:nvSpPr>
        <p:spPr>
          <a:xfrm>
            <a:off x="2275471" y="2584488"/>
            <a:ext cx="4558620" cy="120032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4169E2"/>
                </a:solidFill>
              </a:rPr>
              <a:t>885</a:t>
            </a:r>
            <a:r>
              <a:rPr lang="en-US" sz="3600" dirty="0">
                <a:solidFill>
                  <a:srgbClr val="4169E2"/>
                </a:solidFill>
              </a:rPr>
              <a:t> lines of HTML code</a:t>
            </a:r>
          </a:p>
          <a:p>
            <a:pPr algn="ctr"/>
            <a:endParaRPr lang="en-US" sz="3600" dirty="0">
              <a:solidFill>
                <a:srgbClr val="4169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2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8A3241-23AF-4EC9-9DB7-7E9B69A0DD6C}"/>
              </a:ext>
            </a:extLst>
          </p:cNvPr>
          <p:cNvSpPr txBox="1"/>
          <p:nvPr/>
        </p:nvSpPr>
        <p:spPr>
          <a:xfrm>
            <a:off x="-1929917" y="4591992"/>
            <a:ext cx="5689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rgbClr val="507DB4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81389E-B2F8-4656-A7DC-E055E35C0A1C}"/>
              </a:ext>
            </a:extLst>
          </p:cNvPr>
          <p:cNvSpPr txBox="1"/>
          <p:nvPr/>
        </p:nvSpPr>
        <p:spPr>
          <a:xfrm>
            <a:off x="-1929917" y="5104902"/>
            <a:ext cx="4739833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0EC5FC6-4609-4978-B862-19282341B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507DB4"/>
                </a:solidFill>
              </a:rPr>
              <a:t>Future Work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B184FE-DF53-443C-B500-1390F8CB7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14313" indent="-214313">
              <a:lnSpc>
                <a:spcPct val="150000"/>
              </a:lnSpc>
            </a:pPr>
            <a:r>
              <a:rPr lang="en-US" dirty="0"/>
              <a:t>Accessible from outside the home network </a:t>
            </a:r>
          </a:p>
          <a:p>
            <a:pPr marL="214313" indent="-214313">
              <a:lnSpc>
                <a:spcPct val="150000"/>
              </a:lnSpc>
            </a:pPr>
            <a:r>
              <a:rPr lang="en-US" dirty="0"/>
              <a:t>Password protection</a:t>
            </a:r>
          </a:p>
          <a:p>
            <a:pPr marL="214313" indent="-214313">
              <a:lnSpc>
                <a:spcPct val="150000"/>
              </a:lnSpc>
            </a:pPr>
            <a:r>
              <a:rPr lang="en-US" dirty="0"/>
              <a:t>Advanced user interaction and customization</a:t>
            </a:r>
            <a:br>
              <a:rPr lang="en-US" dirty="0"/>
            </a:br>
            <a:endParaRPr lang="en-US" dirty="0"/>
          </a:p>
          <a:p>
            <a:pPr marL="214313" indent="-214313">
              <a:lnSpc>
                <a:spcPct val="150000"/>
              </a:lnSpc>
            </a:pPr>
            <a:r>
              <a:rPr lang="en-US" dirty="0"/>
              <a:t>Improvement of hardware - more compact </a:t>
            </a:r>
          </a:p>
          <a:p>
            <a:pPr marL="214313" indent="-214313">
              <a:lnSpc>
                <a:spcPct val="150000"/>
              </a:lnSpc>
            </a:pPr>
            <a:endParaRPr lang="en-US" dirty="0"/>
          </a:p>
          <a:p>
            <a:pPr marL="214313" indent="-214313">
              <a:lnSpc>
                <a:spcPct val="150000"/>
              </a:lnSpc>
            </a:pPr>
            <a:r>
              <a:rPr lang="en-US" dirty="0"/>
              <a:t>Large scale, randomized trial</a:t>
            </a:r>
          </a:p>
          <a:p>
            <a:pPr marL="214313" indent="-214313">
              <a:lnSpc>
                <a:spcPct val="150000"/>
              </a:lnSpc>
            </a:pPr>
            <a:r>
              <a:rPr lang="en-US" dirty="0"/>
              <a:t>Usability evaluation 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A480F7-513B-49D0-A561-77AFE29CBFF3}"/>
              </a:ext>
            </a:extLst>
          </p:cNvPr>
          <p:cNvSpPr/>
          <p:nvPr/>
        </p:nvSpPr>
        <p:spPr>
          <a:xfrm>
            <a:off x="6582050" y="2192635"/>
            <a:ext cx="146629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software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309D27-0917-4AA1-9F21-71911A62B655}"/>
              </a:ext>
            </a:extLst>
          </p:cNvPr>
          <p:cNvSpPr/>
          <p:nvPr/>
        </p:nvSpPr>
        <p:spPr>
          <a:xfrm>
            <a:off x="6502103" y="3939196"/>
            <a:ext cx="157677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hardware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F7FE92-A842-4953-90D3-16A8302B929C}"/>
              </a:ext>
            </a:extLst>
          </p:cNvPr>
          <p:cNvSpPr/>
          <p:nvPr/>
        </p:nvSpPr>
        <p:spPr>
          <a:xfrm>
            <a:off x="4565365" y="5487582"/>
            <a:ext cx="403336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deployment &amp; evaluation</a:t>
            </a:r>
          </a:p>
        </p:txBody>
      </p:sp>
    </p:spTree>
    <p:extLst>
      <p:ext uri="{BB962C8B-B14F-4D97-AF65-F5344CB8AC3E}">
        <p14:creationId xmlns:p14="http://schemas.microsoft.com/office/powerpoint/2010/main" val="31207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/>
      <p:bldP spid="7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polarbearsinternational.org/img/is3-paralax_polar_bear_ice.jpg">
            <a:extLst>
              <a:ext uri="{FF2B5EF4-FFF2-40B4-BE49-F238E27FC236}">
                <a16:creationId xmlns:a16="http://schemas.microsoft.com/office/drawing/2014/main" id="{19F3265B-B839-4025-A4E2-A25F1F1500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EEBEC56-DA81-4ACF-BF8F-ABF953055963}"/>
              </a:ext>
            </a:extLst>
          </p:cNvPr>
          <p:cNvSpPr/>
          <p:nvPr/>
        </p:nvSpPr>
        <p:spPr>
          <a:xfrm>
            <a:off x="0" y="6581001"/>
            <a:ext cx="71353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© Daniel J. Cox/NaturalExposures.com, </a:t>
            </a:r>
            <a:r>
              <a:rPr lang="fr-FR" sz="1200" u="sng" dirty="0">
                <a:solidFill>
                  <a:schemeClr val="bg1">
                    <a:lumMod val="50000"/>
                  </a:schemeClr>
                </a:solidFill>
              </a:rPr>
              <a:t>http://polarbearsinternational.org/story/through-the-season/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0FCF8F-BD55-47E4-AC94-97523B6FA6CA}"/>
              </a:ext>
            </a:extLst>
          </p:cNvPr>
          <p:cNvSpPr/>
          <p:nvPr/>
        </p:nvSpPr>
        <p:spPr>
          <a:xfrm>
            <a:off x="1375927" y="1341438"/>
            <a:ext cx="5759441" cy="1015663"/>
          </a:xfrm>
          <a:prstGeom prst="rect">
            <a:avLst/>
          </a:prstGeom>
          <a:solidFill>
            <a:srgbClr val="E1E9F4"/>
          </a:solidFill>
          <a:ln>
            <a:solidFill>
              <a:srgbClr val="E1E9F4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sz="2800" i="1" dirty="0">
                <a:solidFill>
                  <a:srgbClr val="507DB4"/>
                </a:solidFill>
              </a:rPr>
              <a:t>so, how many polar bears </a:t>
            </a:r>
            <a:br>
              <a:rPr lang="en-US" sz="2800" i="1" dirty="0">
                <a:solidFill>
                  <a:srgbClr val="507DB4"/>
                </a:solidFill>
              </a:rPr>
            </a:br>
            <a:r>
              <a:rPr lang="en-US" sz="2800" i="1" dirty="0">
                <a:solidFill>
                  <a:srgbClr val="507DB4"/>
                </a:solidFill>
              </a:rPr>
              <a:t>can you save with a raspberry pi?</a:t>
            </a:r>
          </a:p>
        </p:txBody>
      </p:sp>
    </p:spTree>
    <p:extLst>
      <p:ext uri="{BB962C8B-B14F-4D97-AF65-F5344CB8AC3E}">
        <p14:creationId xmlns:p14="http://schemas.microsoft.com/office/powerpoint/2010/main" val="87953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179312-4BDE-4472-A815-AF0D09EB9B9F}"/>
              </a:ext>
            </a:extLst>
          </p:cNvPr>
          <p:cNvSpPr/>
          <p:nvPr/>
        </p:nvSpPr>
        <p:spPr>
          <a:xfrm>
            <a:off x="784959" y="683356"/>
            <a:ext cx="351923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b="1" dirty="0">
                <a:solidFill>
                  <a:srgbClr val="507DB4"/>
                </a:solidFill>
              </a:rPr>
              <a:t>2</a:t>
            </a:r>
            <a:r>
              <a:rPr lang="en-US" sz="2100" dirty="0"/>
              <a:t> identical </a:t>
            </a:r>
            <a:r>
              <a:rPr lang="en-US" sz="2100" dirty="0" err="1"/>
              <a:t>electRubus</a:t>
            </a:r>
            <a:r>
              <a:rPr lang="en-US" sz="2100" dirty="0"/>
              <a:t> devices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3D9CEA-6108-4827-845C-845049036010}"/>
              </a:ext>
            </a:extLst>
          </p:cNvPr>
          <p:cNvSpPr/>
          <p:nvPr/>
        </p:nvSpPr>
        <p:spPr>
          <a:xfrm>
            <a:off x="784958" y="1864456"/>
            <a:ext cx="106625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b="1" dirty="0">
                <a:solidFill>
                  <a:srgbClr val="507DB4"/>
                </a:solidFill>
              </a:rPr>
              <a:t>3 </a:t>
            </a:r>
            <a:r>
              <a:rPr lang="en-US" sz="2100" dirty="0"/>
              <a:t>weeks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F1DDF5-4024-43B2-8DEC-1C7655BB0652}"/>
              </a:ext>
            </a:extLst>
          </p:cNvPr>
          <p:cNvSpPr/>
          <p:nvPr/>
        </p:nvSpPr>
        <p:spPr>
          <a:xfrm>
            <a:off x="784958" y="1273906"/>
            <a:ext cx="202735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b="1" dirty="0">
                <a:solidFill>
                  <a:srgbClr val="507DB4"/>
                </a:solidFill>
              </a:rPr>
              <a:t>2</a:t>
            </a:r>
            <a:r>
              <a:rPr lang="en-US" sz="2100" dirty="0"/>
              <a:t> different users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552DE4E-7E8C-4FAB-ACC1-DD5E22B99F6A}"/>
              </a:ext>
            </a:extLst>
          </p:cNvPr>
          <p:cNvGrpSpPr/>
          <p:nvPr/>
        </p:nvGrpSpPr>
        <p:grpSpPr>
          <a:xfrm>
            <a:off x="868896" y="3311626"/>
            <a:ext cx="3957782" cy="2310533"/>
            <a:chOff x="1067178" y="3271212"/>
            <a:chExt cx="5277042" cy="306570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9D573F6-4E78-477D-8076-17B7F15CA85D}"/>
                </a:ext>
              </a:extLst>
            </p:cNvPr>
            <p:cNvGrpSpPr/>
            <p:nvPr/>
          </p:nvGrpSpPr>
          <p:grpSpPr>
            <a:xfrm>
              <a:off x="1067178" y="3273790"/>
              <a:ext cx="5011653" cy="3063130"/>
              <a:chOff x="1030116" y="3366654"/>
              <a:chExt cx="5011653" cy="306313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95EE4C1-E2EE-41A4-8F1C-57FB5222D6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067178" y="3366654"/>
                <a:ext cx="4974591" cy="3030974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7E3E4E7-248B-47D0-8476-2B04D182F2AE}"/>
                  </a:ext>
                </a:extLst>
              </p:cNvPr>
              <p:cNvSpPr/>
              <p:nvPr/>
            </p:nvSpPr>
            <p:spPr>
              <a:xfrm>
                <a:off x="1107310" y="6225564"/>
                <a:ext cx="846966" cy="149228"/>
              </a:xfrm>
              <a:prstGeom prst="rect">
                <a:avLst/>
              </a:prstGeom>
              <a:solidFill>
                <a:srgbClr val="B0C4DD"/>
              </a:solidFill>
              <a:ln>
                <a:solidFill>
                  <a:srgbClr val="B0C4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181D3A4-549C-4C4E-84F6-1B4F3534BA9E}"/>
                  </a:ext>
                </a:extLst>
              </p:cNvPr>
              <p:cNvSpPr/>
              <p:nvPr/>
            </p:nvSpPr>
            <p:spPr>
              <a:xfrm>
                <a:off x="1030116" y="6184762"/>
                <a:ext cx="720711" cy="2450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600" dirty="0"/>
                  <a:t>2017-10-06</a:t>
                </a:r>
                <a:endParaRPr lang="en-US" sz="1200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9389A8-A4B4-4274-AECD-D04DACF407A3}"/>
                </a:ext>
              </a:extLst>
            </p:cNvPr>
            <p:cNvSpPr txBox="1"/>
            <p:nvPr/>
          </p:nvSpPr>
          <p:spPr>
            <a:xfrm>
              <a:off x="5647572" y="3271212"/>
              <a:ext cx="696648" cy="612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580ADAA-5C8A-48EC-B80C-265F4CB51D55}"/>
              </a:ext>
            </a:extLst>
          </p:cNvPr>
          <p:cNvGrpSpPr/>
          <p:nvPr/>
        </p:nvGrpSpPr>
        <p:grpSpPr>
          <a:xfrm>
            <a:off x="5007207" y="3310659"/>
            <a:ext cx="3797180" cy="2311324"/>
            <a:chOff x="6676273" y="3271212"/>
            <a:chExt cx="5062907" cy="308176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5A235C1-3232-4861-B678-610B9C756C52}"/>
                </a:ext>
              </a:extLst>
            </p:cNvPr>
            <p:cNvGrpSpPr/>
            <p:nvPr/>
          </p:nvGrpSpPr>
          <p:grpSpPr>
            <a:xfrm>
              <a:off x="6676273" y="3273790"/>
              <a:ext cx="4867396" cy="3079187"/>
              <a:chOff x="6718468" y="3366654"/>
              <a:chExt cx="4867396" cy="3079187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E7B31459-D2BA-4892-9694-CE2FE01DED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751010" y="3366654"/>
                <a:ext cx="4834854" cy="3048410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FB3CE17-600F-4303-B473-195A0851E80E}"/>
                  </a:ext>
                </a:extLst>
              </p:cNvPr>
              <p:cNvSpPr/>
              <p:nvPr/>
            </p:nvSpPr>
            <p:spPr>
              <a:xfrm flipV="1">
                <a:off x="6771360" y="6166104"/>
                <a:ext cx="846966" cy="231524"/>
              </a:xfrm>
              <a:prstGeom prst="rect">
                <a:avLst/>
              </a:prstGeom>
              <a:solidFill>
                <a:srgbClr val="B0C4DD"/>
              </a:solidFill>
              <a:ln>
                <a:solidFill>
                  <a:srgbClr val="B0C4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3D75E7C-A4F1-4FAE-AF54-2106AA95F14C}"/>
                  </a:ext>
                </a:extLst>
              </p:cNvPr>
              <p:cNvSpPr/>
              <p:nvPr/>
            </p:nvSpPr>
            <p:spPr>
              <a:xfrm>
                <a:off x="6718468" y="6199620"/>
                <a:ext cx="720711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600" dirty="0"/>
                  <a:t>2017-10-06</a:t>
                </a:r>
                <a:endParaRPr lang="en-US" sz="1200" dirty="0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5EA6646-16F4-471E-B28B-ABDD258E0CC8}"/>
                </a:ext>
              </a:extLst>
            </p:cNvPr>
            <p:cNvSpPr txBox="1"/>
            <p:nvPr/>
          </p:nvSpPr>
          <p:spPr>
            <a:xfrm>
              <a:off x="11042532" y="3271212"/>
              <a:ext cx="696648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2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D23DE70-0F5C-4814-A034-CC45AAAAD9BF}"/>
              </a:ext>
            </a:extLst>
          </p:cNvPr>
          <p:cNvGrpSpPr/>
          <p:nvPr/>
        </p:nvGrpSpPr>
        <p:grpSpPr>
          <a:xfrm>
            <a:off x="5114437" y="2279954"/>
            <a:ext cx="3120410" cy="300082"/>
            <a:chOff x="6819247" y="1896939"/>
            <a:chExt cx="4160547" cy="40011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1867363-EEBA-4064-810C-34B8EEB101A7}"/>
                </a:ext>
              </a:extLst>
            </p:cNvPr>
            <p:cNvSpPr/>
            <p:nvPr/>
          </p:nvSpPr>
          <p:spPr>
            <a:xfrm>
              <a:off x="6819247" y="1950800"/>
              <a:ext cx="268224" cy="261610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BA9F9CD-0468-4B8E-8C27-427D6226BEC7}"/>
                </a:ext>
              </a:extLst>
            </p:cNvPr>
            <p:cNvSpPr txBox="1"/>
            <p:nvPr/>
          </p:nvSpPr>
          <p:spPr>
            <a:xfrm>
              <a:off x="7272690" y="1896939"/>
              <a:ext cx="37071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Total use of electricity per hour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A002FCE-1317-4053-A277-FEA5A2D7B1E8}"/>
              </a:ext>
            </a:extLst>
          </p:cNvPr>
          <p:cNvGrpSpPr/>
          <p:nvPr/>
        </p:nvGrpSpPr>
        <p:grpSpPr>
          <a:xfrm>
            <a:off x="5114437" y="2745529"/>
            <a:ext cx="3120410" cy="300082"/>
            <a:chOff x="6819247" y="2517706"/>
            <a:chExt cx="4160547" cy="40011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88DC26C-CA22-4BAB-A306-68614F272891}"/>
                </a:ext>
              </a:extLst>
            </p:cNvPr>
            <p:cNvSpPr/>
            <p:nvPr/>
          </p:nvSpPr>
          <p:spPr>
            <a:xfrm>
              <a:off x="6819247" y="2576079"/>
              <a:ext cx="268224" cy="261610"/>
            </a:xfrm>
            <a:prstGeom prst="rect">
              <a:avLst/>
            </a:prstGeom>
            <a:solidFill>
              <a:srgbClr val="AA00D0"/>
            </a:solidFill>
            <a:ln>
              <a:solidFill>
                <a:srgbClr val="AA00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1BEC27-BDEF-4BA3-B958-E51053FDBCCB}"/>
                </a:ext>
              </a:extLst>
            </p:cNvPr>
            <p:cNvSpPr txBox="1"/>
            <p:nvPr/>
          </p:nvSpPr>
          <p:spPr>
            <a:xfrm>
              <a:off x="7272690" y="2517706"/>
              <a:ext cx="37071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Wasted electricity per hour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772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polarbearsinternational.org/img/is3-paralax_polar_bear_ice.jpg">
            <a:extLst>
              <a:ext uri="{FF2B5EF4-FFF2-40B4-BE49-F238E27FC236}">
                <a16:creationId xmlns:a16="http://schemas.microsoft.com/office/drawing/2014/main" id="{19F3265B-B839-4025-A4E2-A25F1F1500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EEBEC56-DA81-4ACF-BF8F-ABF953055963}"/>
              </a:ext>
            </a:extLst>
          </p:cNvPr>
          <p:cNvSpPr/>
          <p:nvPr/>
        </p:nvSpPr>
        <p:spPr>
          <a:xfrm>
            <a:off x="0" y="6581001"/>
            <a:ext cx="71353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© Daniel J. Cox/NaturalExposures.com, </a:t>
            </a:r>
            <a:r>
              <a:rPr lang="fr-FR" sz="1200" u="sng" dirty="0">
                <a:solidFill>
                  <a:schemeClr val="bg1">
                    <a:lumMod val="50000"/>
                  </a:schemeClr>
                </a:solidFill>
              </a:rPr>
              <a:t>http://polarbearsinternational.org/story/through-the-season/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0FCF8F-BD55-47E4-AC94-97523B6FA6CA}"/>
              </a:ext>
            </a:extLst>
          </p:cNvPr>
          <p:cNvSpPr/>
          <p:nvPr/>
        </p:nvSpPr>
        <p:spPr>
          <a:xfrm>
            <a:off x="1510039" y="2186230"/>
            <a:ext cx="6123921" cy="597856"/>
          </a:xfrm>
          <a:prstGeom prst="rect">
            <a:avLst/>
          </a:prstGeom>
          <a:solidFill>
            <a:srgbClr val="E1E9F4"/>
          </a:solidFill>
          <a:ln>
            <a:solidFill>
              <a:srgbClr val="E1E9F4"/>
            </a:solidFill>
          </a:ln>
        </p:spPr>
        <p:txBody>
          <a:bodyPr wrap="none">
            <a:spAutoFit/>
          </a:bodyPr>
          <a:lstStyle/>
          <a:p>
            <a:pPr>
              <a:lnSpc>
                <a:spcPts val="4200"/>
              </a:lnSpc>
              <a:spcAft>
                <a:spcPts val="600"/>
              </a:spcAft>
            </a:pPr>
            <a:r>
              <a:rPr lang="en-US" sz="3000" dirty="0">
                <a:solidFill>
                  <a:schemeClr val="accent1">
                    <a:lumMod val="75000"/>
                  </a:schemeClr>
                </a:solidFill>
              </a:rPr>
              <a:t>by 2100 all polar bears will be gone … </a:t>
            </a:r>
          </a:p>
        </p:txBody>
      </p:sp>
    </p:spTree>
    <p:extLst>
      <p:ext uri="{BB962C8B-B14F-4D97-AF65-F5344CB8AC3E}">
        <p14:creationId xmlns:p14="http://schemas.microsoft.com/office/powerpoint/2010/main" val="207312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2DE740-B904-4CD3-97FA-BE1978846BCF}"/>
              </a:ext>
            </a:extLst>
          </p:cNvPr>
          <p:cNvSpPr txBox="1"/>
          <p:nvPr/>
        </p:nvSpPr>
        <p:spPr>
          <a:xfrm>
            <a:off x="212951" y="922481"/>
            <a:ext cx="868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1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956F9A7-8003-46A0-B7D1-1101208C4C52}"/>
              </a:ext>
            </a:extLst>
          </p:cNvPr>
          <p:cNvGrpSpPr/>
          <p:nvPr/>
        </p:nvGrpSpPr>
        <p:grpSpPr>
          <a:xfrm>
            <a:off x="212951" y="1268730"/>
            <a:ext cx="8718099" cy="4320540"/>
            <a:chOff x="419009" y="548640"/>
            <a:chExt cx="11624132" cy="576072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C5645E7-0F46-438F-9C1E-FE17EEBF7D4E}"/>
                </a:ext>
              </a:extLst>
            </p:cNvPr>
            <p:cNvSpPr/>
            <p:nvPr/>
          </p:nvSpPr>
          <p:spPr>
            <a:xfrm>
              <a:off x="11772989" y="548640"/>
              <a:ext cx="247825" cy="5760720"/>
            </a:xfrm>
            <a:prstGeom prst="rect">
              <a:avLst/>
            </a:prstGeom>
            <a:solidFill>
              <a:srgbClr val="B0C4DE"/>
            </a:solidFill>
            <a:ln>
              <a:solidFill>
                <a:srgbClr val="B0C4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aphicFrame>
          <p:nvGraphicFramePr>
            <p:cNvPr id="8" name="Chart 7">
              <a:extLst>
                <a:ext uri="{FF2B5EF4-FFF2-40B4-BE49-F238E27FC236}">
                  <a16:creationId xmlns:a16="http://schemas.microsoft.com/office/drawing/2014/main" id="{7ED50A0F-9AEB-4453-89E8-D61BEC2195D4}"/>
                </a:ext>
              </a:extLst>
            </p:cNvPr>
            <p:cNvGraphicFramePr>
              <a:graphicFrameLocks/>
            </p:cNvGraphicFramePr>
            <p:nvPr>
              <p:extLst/>
            </p:nvPr>
          </p:nvGraphicFramePr>
          <p:xfrm>
            <a:off x="419009" y="548640"/>
            <a:ext cx="11353982" cy="576072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EF7DE66-5E5F-42D4-81BB-A429836F6302}"/>
                </a:ext>
              </a:extLst>
            </p:cNvPr>
            <p:cNvSpPr/>
            <p:nvPr/>
          </p:nvSpPr>
          <p:spPr>
            <a:xfrm>
              <a:off x="11599815" y="3086433"/>
              <a:ext cx="139959" cy="606489"/>
            </a:xfrm>
            <a:prstGeom prst="rect">
              <a:avLst/>
            </a:prstGeom>
            <a:solidFill>
              <a:srgbClr val="B0C4DE"/>
            </a:solidFill>
            <a:ln>
              <a:solidFill>
                <a:srgbClr val="B0C4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C6F599D-6B2E-44CC-8C66-4BAA12A45465}"/>
                </a:ext>
              </a:extLst>
            </p:cNvPr>
            <p:cNvSpPr txBox="1"/>
            <p:nvPr/>
          </p:nvSpPr>
          <p:spPr>
            <a:xfrm>
              <a:off x="11555526" y="3086433"/>
              <a:ext cx="426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total</a:t>
              </a:r>
              <a:endParaRPr lang="en-US" sz="75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3852C5-5496-4686-BFA3-E42EE8E33F84}"/>
                </a:ext>
              </a:extLst>
            </p:cNvPr>
            <p:cNvSpPr txBox="1"/>
            <p:nvPr/>
          </p:nvSpPr>
          <p:spPr>
            <a:xfrm>
              <a:off x="11539288" y="3301877"/>
              <a:ext cx="5038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wasted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8231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54E5457C-78A0-4018-B5BC-BBB28791D901}"/>
              </a:ext>
            </a:extLst>
          </p:cNvPr>
          <p:cNvGrpSpPr/>
          <p:nvPr/>
        </p:nvGrpSpPr>
        <p:grpSpPr>
          <a:xfrm>
            <a:off x="219785" y="1298748"/>
            <a:ext cx="8704431" cy="4260508"/>
            <a:chOff x="400348" y="461538"/>
            <a:chExt cx="11605908" cy="5680677"/>
          </a:xfrm>
        </p:grpSpPr>
        <p:graphicFrame>
          <p:nvGraphicFramePr>
            <p:cNvPr id="15" name="Chart 14">
              <a:extLst>
                <a:ext uri="{FF2B5EF4-FFF2-40B4-BE49-F238E27FC236}">
                  <a16:creationId xmlns:a16="http://schemas.microsoft.com/office/drawing/2014/main" id="{B07D836B-2C30-426B-AE48-7E89B47D9AED}"/>
                </a:ext>
              </a:extLst>
            </p:cNvPr>
            <p:cNvGraphicFramePr>
              <a:graphicFrameLocks/>
            </p:cNvGraphicFramePr>
            <p:nvPr>
              <p:extLst/>
            </p:nvPr>
          </p:nvGraphicFramePr>
          <p:xfrm>
            <a:off x="400348" y="461538"/>
            <a:ext cx="11353982" cy="56806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1623422-6906-497A-9CF3-8A9973D014A0}"/>
                </a:ext>
              </a:extLst>
            </p:cNvPr>
            <p:cNvGrpSpPr/>
            <p:nvPr/>
          </p:nvGrpSpPr>
          <p:grpSpPr>
            <a:xfrm>
              <a:off x="11502403" y="461538"/>
              <a:ext cx="503853" cy="5680677"/>
              <a:chOff x="11502403" y="461538"/>
              <a:chExt cx="503853" cy="5680677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C561466-0462-41FF-9BE0-26EEDF448461}"/>
                  </a:ext>
                </a:extLst>
              </p:cNvPr>
              <p:cNvSpPr/>
              <p:nvPr/>
            </p:nvSpPr>
            <p:spPr>
              <a:xfrm>
                <a:off x="11732002" y="461538"/>
                <a:ext cx="257648" cy="5680677"/>
              </a:xfrm>
              <a:prstGeom prst="rect">
                <a:avLst/>
              </a:prstGeom>
              <a:solidFill>
                <a:srgbClr val="B0C4DE"/>
              </a:solidFill>
              <a:ln>
                <a:solidFill>
                  <a:srgbClr val="B0C4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6CCA25E-8EBF-495C-92D0-4E62ED779DEF}"/>
                  </a:ext>
                </a:extLst>
              </p:cNvPr>
              <p:cNvSpPr/>
              <p:nvPr/>
            </p:nvSpPr>
            <p:spPr>
              <a:xfrm>
                <a:off x="11562930" y="3081627"/>
                <a:ext cx="139959" cy="606489"/>
              </a:xfrm>
              <a:prstGeom prst="rect">
                <a:avLst/>
              </a:prstGeom>
              <a:solidFill>
                <a:srgbClr val="B0C4DE"/>
              </a:solidFill>
              <a:ln>
                <a:solidFill>
                  <a:srgbClr val="B0C4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7E942A-BFE9-497F-AB47-97696649A9FB}"/>
                  </a:ext>
                </a:extLst>
              </p:cNvPr>
              <p:cNvSpPr txBox="1"/>
              <p:nvPr/>
            </p:nvSpPr>
            <p:spPr>
              <a:xfrm>
                <a:off x="11518642" y="3081627"/>
                <a:ext cx="4267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/>
                  <a:t>total</a:t>
                </a:r>
                <a:endParaRPr lang="en-US" sz="750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CB74E1-12BB-4462-9E5C-A51325FDA6C2}"/>
                  </a:ext>
                </a:extLst>
              </p:cNvPr>
              <p:cNvSpPr txBox="1"/>
              <p:nvPr/>
            </p:nvSpPr>
            <p:spPr>
              <a:xfrm>
                <a:off x="11502403" y="3297071"/>
                <a:ext cx="503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/>
                  <a:t>wasted</a:t>
                </a: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6D922A-8AD6-4280-8A4D-B3063BDE0E29}"/>
              </a:ext>
            </a:extLst>
          </p:cNvPr>
          <p:cNvSpPr txBox="1"/>
          <p:nvPr/>
        </p:nvSpPr>
        <p:spPr>
          <a:xfrm>
            <a:off x="219785" y="952498"/>
            <a:ext cx="868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2</a:t>
            </a:r>
          </a:p>
        </p:txBody>
      </p:sp>
    </p:spTree>
    <p:extLst>
      <p:ext uri="{BB962C8B-B14F-4D97-AF65-F5344CB8AC3E}">
        <p14:creationId xmlns:p14="http://schemas.microsoft.com/office/powerpoint/2010/main" val="13797996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DB8A174-F2E2-4589-8D87-8F496BEDABB6}"/>
              </a:ext>
            </a:extLst>
          </p:cNvPr>
          <p:cNvSpPr txBox="1"/>
          <p:nvPr/>
        </p:nvSpPr>
        <p:spPr>
          <a:xfrm>
            <a:off x="4875148" y="1078425"/>
            <a:ext cx="3170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58.66 % of time </a:t>
            </a:r>
            <a:r>
              <a:rPr lang="en-US" sz="2000" b="1" dirty="0">
                <a:solidFill>
                  <a:srgbClr val="AA00D0"/>
                </a:solidFill>
              </a:rPr>
              <a:t>wasted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96D5EA3-6D4A-4F35-853E-8A1BF6764A1C}"/>
              </a:ext>
            </a:extLst>
          </p:cNvPr>
          <p:cNvGrpSpPr/>
          <p:nvPr/>
        </p:nvGrpSpPr>
        <p:grpSpPr>
          <a:xfrm>
            <a:off x="1658814" y="234208"/>
            <a:ext cx="966861" cy="1632859"/>
            <a:chOff x="565635" y="-80041"/>
            <a:chExt cx="1289148" cy="2177145"/>
          </a:xfrm>
        </p:grpSpPr>
        <p:pic>
          <p:nvPicPr>
            <p:cNvPr id="1030" name="Picture 6" descr="Image result for clipart free black stickman">
              <a:extLst>
                <a:ext uri="{FF2B5EF4-FFF2-40B4-BE49-F238E27FC236}">
                  <a16:creationId xmlns:a16="http://schemas.microsoft.com/office/drawing/2014/main" id="{C7D3AC57-A69B-472A-8B61-6C575C5D42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517" y="489454"/>
              <a:ext cx="747893" cy="1607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04705E5-B4F5-4A80-94BA-6D03D4C190C7}"/>
                </a:ext>
              </a:extLst>
            </p:cNvPr>
            <p:cNvSpPr txBox="1"/>
            <p:nvPr/>
          </p:nvSpPr>
          <p:spPr>
            <a:xfrm>
              <a:off x="565635" y="-80041"/>
              <a:ext cx="128914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User 1</a:t>
              </a:r>
            </a:p>
          </p:txBody>
        </p:sp>
      </p:grp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176588B1-7450-4F27-B9ED-9CEBF83C3392}"/>
              </a:ext>
            </a:extLst>
          </p:cNvPr>
          <p:cNvSpPr/>
          <p:nvPr/>
        </p:nvSpPr>
        <p:spPr>
          <a:xfrm>
            <a:off x="2960977" y="1107940"/>
            <a:ext cx="1352102" cy="312516"/>
          </a:xfrm>
          <a:prstGeom prst="rightArrow">
            <a:avLst/>
          </a:prstGeom>
          <a:solidFill>
            <a:srgbClr val="B0C4DD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F9C9EF-BA3A-4294-AB39-4F38CD184A78}"/>
              </a:ext>
            </a:extLst>
          </p:cNvPr>
          <p:cNvSpPr txBox="1"/>
          <p:nvPr/>
        </p:nvSpPr>
        <p:spPr>
          <a:xfrm>
            <a:off x="1658814" y="4273513"/>
            <a:ext cx="1075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 1 Year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D51A9E94-8491-4EB5-8C42-B328E02B071C}"/>
              </a:ext>
            </a:extLst>
          </p:cNvPr>
          <p:cNvSpPr/>
          <p:nvPr/>
        </p:nvSpPr>
        <p:spPr>
          <a:xfrm>
            <a:off x="2960977" y="4273512"/>
            <a:ext cx="1352102" cy="312516"/>
          </a:xfrm>
          <a:prstGeom prst="rightArrow">
            <a:avLst/>
          </a:prstGeom>
          <a:solidFill>
            <a:srgbClr val="B0C4DD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DAB1E09-C17F-4E4C-A051-1B4132B751CB}"/>
              </a:ext>
            </a:extLst>
          </p:cNvPr>
          <p:cNvSpPr txBox="1"/>
          <p:nvPr/>
        </p:nvSpPr>
        <p:spPr>
          <a:xfrm>
            <a:off x="4875148" y="5451738"/>
            <a:ext cx="2743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AA00D0"/>
                </a:solidFill>
              </a:rPr>
              <a:t>Emitted</a:t>
            </a:r>
            <a:r>
              <a:rPr lang="en-US" sz="2000" dirty="0"/>
              <a:t>: 77,4 kg </a:t>
            </a:r>
            <a:r>
              <a:rPr lang="en-US" sz="2000" b="1" dirty="0"/>
              <a:t>CO</a:t>
            </a:r>
            <a:r>
              <a:rPr lang="en-US" sz="2000" b="1" baseline="-25000" dirty="0"/>
              <a:t>2</a:t>
            </a:r>
            <a:endParaRPr lang="en-US" sz="2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C1ACA52-9516-4CDD-92DB-A66C36356ABC}"/>
              </a:ext>
            </a:extLst>
          </p:cNvPr>
          <p:cNvSpPr txBox="1"/>
          <p:nvPr/>
        </p:nvSpPr>
        <p:spPr>
          <a:xfrm>
            <a:off x="1658813" y="2641421"/>
            <a:ext cx="1075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total for 3 weeks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C0EAF6BE-75D7-4EAC-BDA1-2CAB26BEB402}"/>
              </a:ext>
            </a:extLst>
          </p:cNvPr>
          <p:cNvSpPr/>
          <p:nvPr/>
        </p:nvSpPr>
        <p:spPr>
          <a:xfrm>
            <a:off x="2960977" y="2801088"/>
            <a:ext cx="1352102" cy="312516"/>
          </a:xfrm>
          <a:prstGeom prst="rightArrow">
            <a:avLst/>
          </a:prstGeom>
          <a:solidFill>
            <a:srgbClr val="B0C4DD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77ADE56-EC28-4698-9CE4-BF691683DBA4}"/>
              </a:ext>
            </a:extLst>
          </p:cNvPr>
          <p:cNvGrpSpPr/>
          <p:nvPr/>
        </p:nvGrpSpPr>
        <p:grpSpPr>
          <a:xfrm>
            <a:off x="3052414" y="2306942"/>
            <a:ext cx="1321787" cy="545339"/>
            <a:chOff x="4071553" y="2304568"/>
            <a:chExt cx="1762382" cy="727118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BE99F1C3-1948-4B17-9CC5-7BEBA66D3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1553" y="2304568"/>
              <a:ext cx="729026" cy="727118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E9CF9B8-D8E1-472B-A575-2FF683A3DFE7}"/>
                </a:ext>
              </a:extLst>
            </p:cNvPr>
            <p:cNvSpPr txBox="1"/>
            <p:nvPr/>
          </p:nvSpPr>
          <p:spPr>
            <a:xfrm>
              <a:off x="4660391" y="2504318"/>
              <a:ext cx="1173544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= 70 W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DDB1C38-0AC4-444F-A187-9D10C7333C4B}"/>
              </a:ext>
            </a:extLst>
          </p:cNvPr>
          <p:cNvSpPr txBox="1"/>
          <p:nvPr/>
        </p:nvSpPr>
        <p:spPr>
          <a:xfrm>
            <a:off x="4875148" y="2735658"/>
            <a:ext cx="26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AA00D0"/>
                </a:solidFill>
              </a:rPr>
              <a:t>Wasted</a:t>
            </a:r>
            <a:r>
              <a:rPr lang="en-US" sz="2000" dirty="0"/>
              <a:t>: 10.7 </a:t>
            </a:r>
            <a:r>
              <a:rPr lang="en-US" sz="2000" dirty="0" err="1"/>
              <a:t>KWh</a:t>
            </a:r>
            <a:endParaRPr lang="en-US" sz="20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C5DF0CF-52F8-430B-836A-BDA3727DBC60}"/>
              </a:ext>
            </a:extLst>
          </p:cNvPr>
          <p:cNvSpPr/>
          <p:nvPr/>
        </p:nvSpPr>
        <p:spPr>
          <a:xfrm>
            <a:off x="4875148" y="1074208"/>
            <a:ext cx="7729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58.66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50C8CFB-891B-47F8-8AB9-3BCB20CBEF26}"/>
              </a:ext>
            </a:extLst>
          </p:cNvPr>
          <p:cNvSpPr txBox="1"/>
          <p:nvPr/>
        </p:nvSpPr>
        <p:spPr>
          <a:xfrm>
            <a:off x="7252055" y="5408603"/>
            <a:ext cx="2897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&gt;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86DC4F5-E5FB-46C4-B724-BE3EE309D9B7}"/>
              </a:ext>
            </a:extLst>
          </p:cNvPr>
          <p:cNvGrpSpPr/>
          <p:nvPr/>
        </p:nvGrpSpPr>
        <p:grpSpPr>
          <a:xfrm>
            <a:off x="7606849" y="5200455"/>
            <a:ext cx="864822" cy="1075258"/>
            <a:chOff x="9882838" y="3057581"/>
            <a:chExt cx="1153096" cy="1433677"/>
          </a:xfrm>
        </p:grpSpPr>
        <p:pic>
          <p:nvPicPr>
            <p:cNvPr id="66" name="Picture 6" descr="Image result for clipart free black stickman">
              <a:extLst>
                <a:ext uri="{FF2B5EF4-FFF2-40B4-BE49-F238E27FC236}">
                  <a16:creationId xmlns:a16="http://schemas.microsoft.com/office/drawing/2014/main" id="{19DEB801-7D0E-46FC-8FCA-141A829E07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2838" y="3057581"/>
              <a:ext cx="666958" cy="1433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0987365-E40B-40C5-A0E4-9A1F8A0CD9E3}"/>
                </a:ext>
              </a:extLst>
            </p:cNvPr>
            <p:cNvSpPr txBox="1"/>
            <p:nvPr/>
          </p:nvSpPr>
          <p:spPr>
            <a:xfrm>
              <a:off x="10368974" y="3484829"/>
              <a:ext cx="66696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kg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3E093B4-10D9-4CA7-BD2D-C6DC067227F3}"/>
              </a:ext>
            </a:extLst>
          </p:cNvPr>
          <p:cNvSpPr txBox="1"/>
          <p:nvPr/>
        </p:nvSpPr>
        <p:spPr>
          <a:xfrm>
            <a:off x="4875148" y="4229715"/>
            <a:ext cx="26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AA00D0"/>
                </a:solidFill>
              </a:rPr>
              <a:t>Wasted</a:t>
            </a:r>
            <a:r>
              <a:rPr lang="en-US" sz="2000" dirty="0"/>
              <a:t>: 104 </a:t>
            </a:r>
            <a:r>
              <a:rPr lang="en-US" sz="2000" dirty="0" err="1"/>
              <a:t>KWh</a:t>
            </a:r>
            <a:endParaRPr lang="en-US" sz="20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0A2588D-CF0B-4167-BC67-3EA5BE24B9B3}"/>
              </a:ext>
            </a:extLst>
          </p:cNvPr>
          <p:cNvSpPr/>
          <p:nvPr/>
        </p:nvSpPr>
        <p:spPr>
          <a:xfrm>
            <a:off x="1295400" y="3874170"/>
            <a:ext cx="6189786" cy="11105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60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9" grpId="0" animBg="1"/>
      <p:bldP spid="32" grpId="0"/>
      <p:bldP spid="37" grpId="0" animBg="1"/>
      <p:bldP spid="38" grpId="0"/>
      <p:bldP spid="47" grpId="0"/>
      <p:bldP spid="48" grpId="0" animBg="1"/>
      <p:bldP spid="62" grpId="0"/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DB8A174-F2E2-4589-8D87-8F496BEDABB6}"/>
              </a:ext>
            </a:extLst>
          </p:cNvPr>
          <p:cNvSpPr txBox="1"/>
          <p:nvPr/>
        </p:nvSpPr>
        <p:spPr>
          <a:xfrm>
            <a:off x="4878095" y="1058105"/>
            <a:ext cx="3170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58.66 % of time </a:t>
            </a:r>
            <a:r>
              <a:rPr lang="en-US" sz="2000" b="1" dirty="0">
                <a:solidFill>
                  <a:srgbClr val="AA00D0"/>
                </a:solidFill>
              </a:rPr>
              <a:t>wasted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96D5EA3-6D4A-4F35-853E-8A1BF6764A1C}"/>
              </a:ext>
            </a:extLst>
          </p:cNvPr>
          <p:cNvGrpSpPr/>
          <p:nvPr/>
        </p:nvGrpSpPr>
        <p:grpSpPr>
          <a:xfrm>
            <a:off x="1658814" y="213888"/>
            <a:ext cx="966861" cy="1632859"/>
            <a:chOff x="565635" y="-80041"/>
            <a:chExt cx="1289148" cy="2177145"/>
          </a:xfrm>
        </p:grpSpPr>
        <p:pic>
          <p:nvPicPr>
            <p:cNvPr id="1030" name="Picture 6" descr="Image result for clipart free black stickman">
              <a:extLst>
                <a:ext uri="{FF2B5EF4-FFF2-40B4-BE49-F238E27FC236}">
                  <a16:creationId xmlns:a16="http://schemas.microsoft.com/office/drawing/2014/main" id="{C7D3AC57-A69B-472A-8B61-6C575C5D42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517" y="489454"/>
              <a:ext cx="747893" cy="1607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04705E5-B4F5-4A80-94BA-6D03D4C190C7}"/>
                </a:ext>
              </a:extLst>
            </p:cNvPr>
            <p:cNvSpPr txBox="1"/>
            <p:nvPr/>
          </p:nvSpPr>
          <p:spPr>
            <a:xfrm>
              <a:off x="565635" y="-80041"/>
              <a:ext cx="128914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User 1</a:t>
              </a:r>
            </a:p>
          </p:txBody>
        </p:sp>
      </p:grp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176588B1-7450-4F27-B9ED-9CEBF83C3392}"/>
              </a:ext>
            </a:extLst>
          </p:cNvPr>
          <p:cNvSpPr/>
          <p:nvPr/>
        </p:nvSpPr>
        <p:spPr>
          <a:xfrm>
            <a:off x="3001461" y="1087620"/>
            <a:ext cx="1352102" cy="312516"/>
          </a:xfrm>
          <a:prstGeom prst="rightArrow">
            <a:avLst/>
          </a:prstGeom>
          <a:solidFill>
            <a:srgbClr val="B0C4DD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C5DF0CF-52F8-430B-836A-BDA3727DBC60}"/>
              </a:ext>
            </a:extLst>
          </p:cNvPr>
          <p:cNvSpPr/>
          <p:nvPr/>
        </p:nvSpPr>
        <p:spPr>
          <a:xfrm>
            <a:off x="4878095" y="1053888"/>
            <a:ext cx="7729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58.66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A458FE-3F04-454E-A2C3-ACD354A21987}"/>
              </a:ext>
            </a:extLst>
          </p:cNvPr>
          <p:cNvSpPr txBox="1"/>
          <p:nvPr/>
        </p:nvSpPr>
        <p:spPr>
          <a:xfrm>
            <a:off x="1290082" y="3708253"/>
            <a:ext cx="1703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Equivalent to</a:t>
            </a:r>
            <a:endParaRPr lang="en-US" sz="24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F5A998-932B-40AB-8410-AF1ED453A897}"/>
              </a:ext>
            </a:extLst>
          </p:cNvPr>
          <p:cNvSpPr/>
          <p:nvPr/>
        </p:nvSpPr>
        <p:spPr>
          <a:xfrm>
            <a:off x="4878095" y="3708253"/>
            <a:ext cx="21868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0.21 </a:t>
            </a:r>
            <a:r>
              <a:rPr lang="en-US" sz="2000" dirty="0"/>
              <a:t>m</a:t>
            </a:r>
            <a:r>
              <a:rPr lang="en-US" sz="2000" baseline="30000" dirty="0"/>
              <a:t>2</a:t>
            </a:r>
            <a:r>
              <a:rPr lang="en-US" sz="2000" dirty="0"/>
              <a:t> of  ice loss 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72269AC-32E4-4993-A7FE-C1EAD5791AB7}"/>
              </a:ext>
            </a:extLst>
          </p:cNvPr>
          <p:cNvSpPr/>
          <p:nvPr/>
        </p:nvSpPr>
        <p:spPr>
          <a:xfrm>
            <a:off x="3001461" y="3708253"/>
            <a:ext cx="1352102" cy="312516"/>
          </a:xfrm>
          <a:prstGeom prst="rightArrow">
            <a:avLst/>
          </a:prstGeom>
          <a:solidFill>
            <a:srgbClr val="B0C4DD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F88904-B58F-4265-BD03-1DDD8BB211E0}"/>
              </a:ext>
            </a:extLst>
          </p:cNvPr>
          <p:cNvSpPr txBox="1"/>
          <p:nvPr/>
        </p:nvSpPr>
        <p:spPr>
          <a:xfrm>
            <a:off x="1653496" y="2550417"/>
            <a:ext cx="1075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 1 Year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7690A3F0-31FD-4D2B-ACE2-FA114674BB40}"/>
              </a:ext>
            </a:extLst>
          </p:cNvPr>
          <p:cNvSpPr/>
          <p:nvPr/>
        </p:nvSpPr>
        <p:spPr>
          <a:xfrm>
            <a:off x="3001461" y="2550416"/>
            <a:ext cx="1352102" cy="312516"/>
          </a:xfrm>
          <a:prstGeom prst="rightArrow">
            <a:avLst/>
          </a:prstGeom>
          <a:solidFill>
            <a:srgbClr val="B0C4DD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AA4988E-57FD-4A33-A183-6B3D0842E0E2}"/>
              </a:ext>
            </a:extLst>
          </p:cNvPr>
          <p:cNvSpPr txBox="1"/>
          <p:nvPr/>
        </p:nvSpPr>
        <p:spPr>
          <a:xfrm>
            <a:off x="4878095" y="2506619"/>
            <a:ext cx="26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AA00D0"/>
                </a:solidFill>
              </a:rPr>
              <a:t>Wasted</a:t>
            </a:r>
            <a:r>
              <a:rPr lang="en-US" sz="2000" dirty="0"/>
              <a:t>: 104 </a:t>
            </a:r>
            <a:r>
              <a:rPr lang="en-US" sz="2000" dirty="0" err="1"/>
              <a:t>KWh</a:t>
            </a:r>
            <a:endParaRPr lang="en-US" sz="20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12FBAB3-095F-49A6-BEF2-910401991DA0}"/>
              </a:ext>
            </a:extLst>
          </p:cNvPr>
          <p:cNvSpPr/>
          <p:nvPr/>
        </p:nvSpPr>
        <p:spPr>
          <a:xfrm>
            <a:off x="1290082" y="2151074"/>
            <a:ext cx="6189786" cy="11105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168D123-AF03-4165-B771-DFD358D89957}"/>
              </a:ext>
            </a:extLst>
          </p:cNvPr>
          <p:cNvGrpSpPr/>
          <p:nvPr/>
        </p:nvGrpSpPr>
        <p:grpSpPr>
          <a:xfrm>
            <a:off x="3052414" y="2108822"/>
            <a:ext cx="1321787" cy="545339"/>
            <a:chOff x="4071553" y="2304568"/>
            <a:chExt cx="1762382" cy="727118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883F724-7981-4DC3-A065-429904842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1553" y="2304568"/>
              <a:ext cx="729026" cy="727118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61AC79D-E2B9-42B6-8401-1A430E69B752}"/>
                </a:ext>
              </a:extLst>
            </p:cNvPr>
            <p:cNvSpPr txBox="1"/>
            <p:nvPr/>
          </p:nvSpPr>
          <p:spPr>
            <a:xfrm>
              <a:off x="4660391" y="2504318"/>
              <a:ext cx="1173544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= 70 W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74B34EBD-CB7A-497B-A74F-86F945ABC1A4}"/>
              </a:ext>
            </a:extLst>
          </p:cNvPr>
          <p:cNvSpPr txBox="1"/>
          <p:nvPr/>
        </p:nvSpPr>
        <p:spPr>
          <a:xfrm>
            <a:off x="1348619" y="5018042"/>
            <a:ext cx="54636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Counter-balanced by </a:t>
            </a:r>
            <a:br>
              <a:rPr lang="en-US" sz="2000" dirty="0"/>
            </a:br>
            <a:r>
              <a:rPr lang="en-US" sz="2000" dirty="0"/>
              <a:t>2 tree seedlings grown for </a:t>
            </a:r>
            <a:r>
              <a:rPr lang="en-US" sz="2000" b="1" dirty="0"/>
              <a:t>10 years</a:t>
            </a:r>
            <a:endParaRPr lang="en-US" sz="2400" b="1" dirty="0"/>
          </a:p>
          <a:p>
            <a:r>
              <a:rPr lang="en-US" sz="2000" dirty="0"/>
              <a:t> </a:t>
            </a:r>
            <a:endParaRPr 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E0754A9-1067-4B38-A212-1181E72B9B82}"/>
              </a:ext>
            </a:extLst>
          </p:cNvPr>
          <p:cNvGrpSpPr/>
          <p:nvPr/>
        </p:nvGrpSpPr>
        <p:grpSpPr>
          <a:xfrm>
            <a:off x="5399648" y="5029948"/>
            <a:ext cx="1384052" cy="738430"/>
            <a:chOff x="4374201" y="5339675"/>
            <a:chExt cx="1882233" cy="99185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CC3C632-78B3-45BB-8C37-03FBBAD5E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64579" y="5339675"/>
              <a:ext cx="991855" cy="991855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8F60E9E-264B-4FEC-8F37-9F7E3FB02A5B}"/>
                </a:ext>
              </a:extLst>
            </p:cNvPr>
            <p:cNvSpPr txBox="1"/>
            <p:nvPr/>
          </p:nvSpPr>
          <p:spPr>
            <a:xfrm>
              <a:off x="4374201" y="5420104"/>
              <a:ext cx="1276864" cy="868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2 x </a:t>
              </a:r>
              <a:endParaRPr lang="en-US" sz="4000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EF704ABA-CFB3-4145-8FC7-4D065D04B9EB}"/>
              </a:ext>
            </a:extLst>
          </p:cNvPr>
          <p:cNvSpPr/>
          <p:nvPr/>
        </p:nvSpPr>
        <p:spPr>
          <a:xfrm>
            <a:off x="-10845" y="6334780"/>
            <a:ext cx="83776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Greenhouse Gas Equivalencies 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https://www.epa.gov/energy/greenhouse-gas-equivalencies-calculator </a:t>
            </a:r>
            <a:endParaRPr lang="el-GR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31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 animBg="1"/>
      <p:bldP spid="4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Image result for clipart free black stickman">
            <a:extLst>
              <a:ext uri="{FF2B5EF4-FFF2-40B4-BE49-F238E27FC236}">
                <a16:creationId xmlns:a16="http://schemas.microsoft.com/office/drawing/2014/main" id="{D9E52487-CA76-42B7-8C59-5D6964F5D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514" y="2090291"/>
            <a:ext cx="560920" cy="120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B52279-688C-4B1D-814F-B1FDB7F305E7}"/>
              </a:ext>
            </a:extLst>
          </p:cNvPr>
          <p:cNvSpPr txBox="1"/>
          <p:nvPr/>
        </p:nvSpPr>
        <p:spPr>
          <a:xfrm>
            <a:off x="1774007" y="2378669"/>
            <a:ext cx="18713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 200 million European households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E733A94-77F0-4076-ADFE-3B89F0C27C79}"/>
              </a:ext>
            </a:extLst>
          </p:cNvPr>
          <p:cNvSpPr/>
          <p:nvPr/>
        </p:nvSpPr>
        <p:spPr>
          <a:xfrm>
            <a:off x="3939609" y="2520036"/>
            <a:ext cx="1352102" cy="312516"/>
          </a:xfrm>
          <a:prstGeom prst="rightArrow">
            <a:avLst/>
          </a:prstGeom>
          <a:solidFill>
            <a:srgbClr val="B0C4DD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0FC58A-82E4-4892-8C55-738C86AB2DC3}"/>
              </a:ext>
            </a:extLst>
          </p:cNvPr>
          <p:cNvSpPr txBox="1"/>
          <p:nvPr/>
        </p:nvSpPr>
        <p:spPr>
          <a:xfrm>
            <a:off x="5697066" y="2378669"/>
            <a:ext cx="261356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400" b="1" dirty="0"/>
              <a:t>0.3% </a:t>
            </a:r>
            <a:r>
              <a:rPr lang="en-US" sz="2400" dirty="0"/>
              <a:t>of Antarctica's surface in ice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1849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GITAL COMPOSITE: Background changed. Polar bear sow and cub wait for the ice form on the Hudson bay in Churchill, Manitoba, CANADA.">
            <a:extLst>
              <a:ext uri="{FF2B5EF4-FFF2-40B4-BE49-F238E27FC236}">
                <a16:creationId xmlns:a16="http://schemas.microsoft.com/office/drawing/2014/main" id="{61CE1C0C-1B71-497D-ACC3-82AD750FF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516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24A2B13-FD39-4EC9-A2AD-42D1A4C12A03}"/>
              </a:ext>
            </a:extLst>
          </p:cNvPr>
          <p:cNvSpPr/>
          <p:nvPr/>
        </p:nvSpPr>
        <p:spPr>
          <a:xfrm>
            <a:off x="533053" y="1032619"/>
            <a:ext cx="3292187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  <a:spcAft>
                <a:spcPts val="1800"/>
              </a:spcAft>
            </a:pPr>
            <a:r>
              <a:rPr lang="en-US" sz="2400" dirty="0">
                <a:solidFill>
                  <a:srgbClr val="222222"/>
                </a:solidFill>
                <a:latin typeface="Book Antiqua" panose="02040602050305030304" pitchFamily="18" charset="0"/>
              </a:rPr>
              <a:t>“</a:t>
            </a:r>
            <a:r>
              <a:rPr lang="el-GR" sz="2400" dirty="0">
                <a:solidFill>
                  <a:srgbClr val="222222"/>
                </a:solidFill>
                <a:latin typeface="Book Antiqua" panose="02040602050305030304" pitchFamily="18" charset="0"/>
              </a:rPr>
              <a:t>Η ισχύς εν τη ενώσει</a:t>
            </a:r>
            <a:r>
              <a:rPr lang="en-US" sz="2400" dirty="0">
                <a:solidFill>
                  <a:srgbClr val="222222"/>
                </a:solidFill>
                <a:latin typeface="Book Antiqua" panose="02040602050305030304" pitchFamily="18" charset="0"/>
              </a:rPr>
              <a:t>”</a:t>
            </a:r>
          </a:p>
          <a:p>
            <a:pPr algn="r">
              <a:lnSpc>
                <a:spcPts val="3000"/>
              </a:lnSpc>
              <a:spcAft>
                <a:spcPts val="1800"/>
              </a:spcAft>
            </a:pPr>
            <a:r>
              <a:rPr lang="el-GR" sz="2400" dirty="0">
                <a:solidFill>
                  <a:srgbClr val="222222"/>
                </a:solidFill>
                <a:latin typeface="Book Antiqua" panose="02040602050305030304" pitchFamily="18" charset="0"/>
              </a:rPr>
              <a:t>Αίσωπος</a:t>
            </a:r>
            <a:endParaRPr lang="en-US" sz="2000" dirty="0">
              <a:latin typeface="Book Antiqua" panose="0204060205030503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B83F31-33B3-4B69-8D56-2ABEB8A503B4}"/>
              </a:ext>
            </a:extLst>
          </p:cNvPr>
          <p:cNvSpPr txBox="1"/>
          <p:nvPr/>
        </p:nvSpPr>
        <p:spPr>
          <a:xfrm>
            <a:off x="533053" y="3026597"/>
            <a:ext cx="2941666" cy="146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spcAft>
                <a:spcPts val="1800"/>
              </a:spcAft>
            </a:pPr>
            <a:r>
              <a:rPr lang="en-US" sz="2400" dirty="0">
                <a:latin typeface="Book Antiqua" panose="02040602050305030304" pitchFamily="18" charset="0"/>
              </a:rPr>
              <a:t>“Together we stand, divided we fall”</a:t>
            </a:r>
          </a:p>
          <a:p>
            <a:pPr algn="r">
              <a:lnSpc>
                <a:spcPts val="3000"/>
              </a:lnSpc>
              <a:spcAft>
                <a:spcPts val="1800"/>
              </a:spcAft>
            </a:pPr>
            <a:r>
              <a:rPr lang="en-US" sz="2400" dirty="0">
                <a:latin typeface="Book Antiqua" panose="02040602050305030304" pitchFamily="18" charset="0"/>
              </a:rPr>
              <a:t>Pink Floyd</a:t>
            </a:r>
          </a:p>
        </p:txBody>
      </p:sp>
    </p:spTree>
    <p:extLst>
      <p:ext uri="{BB962C8B-B14F-4D97-AF65-F5344CB8AC3E}">
        <p14:creationId xmlns:p14="http://schemas.microsoft.com/office/powerpoint/2010/main" val="109689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7180B-92B9-47E5-8462-E2B5AD6AF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09DE3-8454-4724-8010-ED09F5586D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E3366-BB79-4677-A3F6-272576CB19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18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79A2AD-DD56-4DF7-9D69-CBDFF1092530}"/>
              </a:ext>
            </a:extLst>
          </p:cNvPr>
          <p:cNvSpPr/>
          <p:nvPr/>
        </p:nvSpPr>
        <p:spPr>
          <a:xfrm>
            <a:off x="1574834" y="2438778"/>
            <a:ext cx="6102312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500"/>
              </a:lnSpc>
              <a:spcBef>
                <a:spcPts val="900"/>
              </a:spcBef>
            </a:pPr>
            <a:r>
              <a:rPr lang="en-US" dirty="0" err="1"/>
              <a:t>Slideshare</a:t>
            </a:r>
            <a:r>
              <a:rPr lang="en-US" dirty="0"/>
              <a:t>: Nefeli Zikou </a:t>
            </a:r>
            <a:r>
              <a:rPr lang="en-US" dirty="0">
                <a:hlinkClick r:id="rId3"/>
              </a:rPr>
              <a:t>http://www.slideshare.net/NefeliZikou</a:t>
            </a:r>
            <a:r>
              <a:rPr lang="en-US" dirty="0"/>
              <a:t> 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199010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075BD8-6999-44E7-8720-0F8571B4D397}"/>
              </a:ext>
            </a:extLst>
          </p:cNvPr>
          <p:cNvSpPr txBox="1"/>
          <p:nvPr/>
        </p:nvSpPr>
        <p:spPr>
          <a:xfrm>
            <a:off x="38100" y="6431959"/>
            <a:ext cx="9067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2925" indent="-542925">
              <a:tabLst>
                <a:tab pos="542925" algn="l"/>
              </a:tabLst>
            </a:pPr>
            <a:r>
              <a:rPr lang="en-US" sz="1100" dirty="0"/>
              <a:t>Sources: 	Chart based on data reported by the National Centers for Environmental Information NOAA , USA </a:t>
            </a:r>
            <a:r>
              <a:rPr lang="en-US" sz="1100" dirty="0">
                <a:hlinkClick r:id="rId3"/>
              </a:rPr>
              <a:t>https://www.ncdc.noaa.gov/sotc/global/201707</a:t>
            </a:r>
            <a:r>
              <a:rPr lang="en-US" sz="1100" dirty="0"/>
              <a:t> </a:t>
            </a:r>
          </a:p>
          <a:p>
            <a:pPr marL="542925" indent="-542925">
              <a:tabLst>
                <a:tab pos="542925" algn="l"/>
              </a:tabLst>
            </a:pPr>
            <a:r>
              <a:rPr lang="en-US" sz="1100" dirty="0"/>
              <a:t>	Vital signs of the planet by Global Climate Change, NASA, USA </a:t>
            </a:r>
            <a:r>
              <a:rPr lang="en-US" sz="1100" dirty="0">
                <a:hlinkClick r:id="rId4"/>
              </a:rPr>
              <a:t>https://climate.nasa.gov/</a:t>
            </a:r>
            <a:r>
              <a:rPr lang="en-US" sz="1100" dirty="0"/>
              <a:t>   </a:t>
            </a:r>
            <a:endParaRPr lang="el-GR" sz="1100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8237702-BB09-4547-84AC-3891A96D44BF}"/>
              </a:ext>
            </a:extLst>
          </p:cNvPr>
          <p:cNvGrpSpPr/>
          <p:nvPr/>
        </p:nvGrpSpPr>
        <p:grpSpPr>
          <a:xfrm>
            <a:off x="5656197" y="4158062"/>
            <a:ext cx="3332885" cy="584775"/>
            <a:chOff x="5656197" y="4110437"/>
            <a:chExt cx="3332885" cy="584775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29E00B9-3C63-4C22-9871-85CA2D59DBBF}"/>
                </a:ext>
              </a:extLst>
            </p:cNvPr>
            <p:cNvCxnSpPr/>
            <p:nvPr/>
          </p:nvCxnSpPr>
          <p:spPr>
            <a:xfrm flipH="1">
              <a:off x="5656197" y="4273746"/>
              <a:ext cx="444500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B97CE5-E8F3-4257-B704-C81FC8DA451E}"/>
                </a:ext>
              </a:extLst>
            </p:cNvPr>
            <p:cNvSpPr txBox="1"/>
            <p:nvPr/>
          </p:nvSpPr>
          <p:spPr>
            <a:xfrm>
              <a:off x="6091172" y="4110437"/>
              <a:ext cx="28979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714375" indent="-714375">
                <a:tabLst>
                  <a:tab pos="714375" algn="l"/>
                </a:tabLst>
              </a:pPr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</a:rPr>
                <a:t>15.8</a:t>
              </a:r>
              <a:r>
                <a:rPr lang="en-US" sz="1600" baseline="30000" dirty="0">
                  <a:solidFill>
                    <a:schemeClr val="accent2">
                      <a:lumMod val="50000"/>
                    </a:schemeClr>
                  </a:solidFill>
                </a:rPr>
                <a:t>o</a:t>
              </a:r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</a:rPr>
                <a:t>C</a:t>
              </a:r>
              <a:r>
                <a:rPr lang="en-US" sz="1600" dirty="0"/>
                <a:t>:  	global temperature average for 20</a:t>
              </a:r>
              <a:r>
                <a:rPr lang="en-US" sz="1600" baseline="30000" dirty="0"/>
                <a:t>th</a:t>
              </a:r>
              <a:r>
                <a:rPr lang="en-US" sz="1600" dirty="0"/>
                <a:t> century</a:t>
              </a:r>
              <a:endParaRPr lang="el-GR" sz="1600" dirty="0"/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028E101C-EA69-4F18-AAA6-26A31A19DC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97" y="2658526"/>
            <a:ext cx="5222500" cy="321349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78C0549-0F8E-48E9-A006-ACF422E69832}"/>
              </a:ext>
            </a:extLst>
          </p:cNvPr>
          <p:cNvGrpSpPr/>
          <p:nvPr/>
        </p:nvGrpSpPr>
        <p:grpSpPr>
          <a:xfrm>
            <a:off x="2422423" y="694686"/>
            <a:ext cx="2086037" cy="1033962"/>
            <a:chOff x="2412783" y="488283"/>
            <a:chExt cx="2086037" cy="1033962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2C10B5F-C8CA-405E-A132-9393E002AEB1}"/>
                </a:ext>
              </a:extLst>
            </p:cNvPr>
            <p:cNvSpPr/>
            <p:nvPr/>
          </p:nvSpPr>
          <p:spPr>
            <a:xfrm rot="16200000">
              <a:off x="2938821" y="-37755"/>
              <a:ext cx="1033962" cy="2086037"/>
            </a:xfrm>
            <a:custGeom>
              <a:avLst/>
              <a:gdLst>
                <a:gd name="connsiteX0" fmla="*/ 0 w 2094196"/>
                <a:gd name="connsiteY0" fmla="*/ 45911 h 918228"/>
                <a:gd name="connsiteX1" fmla="*/ 45911 w 2094196"/>
                <a:gd name="connsiteY1" fmla="*/ 0 h 918228"/>
                <a:gd name="connsiteX2" fmla="*/ 2048285 w 2094196"/>
                <a:gd name="connsiteY2" fmla="*/ 0 h 918228"/>
                <a:gd name="connsiteX3" fmla="*/ 2094196 w 2094196"/>
                <a:gd name="connsiteY3" fmla="*/ 45911 h 918228"/>
                <a:gd name="connsiteX4" fmla="*/ 2094196 w 2094196"/>
                <a:gd name="connsiteY4" fmla="*/ 872317 h 918228"/>
                <a:gd name="connsiteX5" fmla="*/ 2048285 w 2094196"/>
                <a:gd name="connsiteY5" fmla="*/ 918228 h 918228"/>
                <a:gd name="connsiteX6" fmla="*/ 45911 w 2094196"/>
                <a:gd name="connsiteY6" fmla="*/ 918228 h 918228"/>
                <a:gd name="connsiteX7" fmla="*/ 0 w 2094196"/>
                <a:gd name="connsiteY7" fmla="*/ 872317 h 918228"/>
                <a:gd name="connsiteX8" fmla="*/ 0 w 2094196"/>
                <a:gd name="connsiteY8" fmla="*/ 45911 h 91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4196" h="918228">
                  <a:moveTo>
                    <a:pt x="1989485" y="0"/>
                  </a:moveTo>
                  <a:cubicBezTo>
                    <a:pt x="2047314" y="0"/>
                    <a:pt x="2094194" y="9013"/>
                    <a:pt x="2094194" y="20130"/>
                  </a:cubicBezTo>
                  <a:lnTo>
                    <a:pt x="2094194" y="898098"/>
                  </a:lnTo>
                  <a:cubicBezTo>
                    <a:pt x="2094194" y="909215"/>
                    <a:pt x="2047314" y="918228"/>
                    <a:pt x="1989485" y="918228"/>
                  </a:cubicBezTo>
                  <a:lnTo>
                    <a:pt x="104711" y="918228"/>
                  </a:lnTo>
                  <a:cubicBezTo>
                    <a:pt x="46882" y="918228"/>
                    <a:pt x="2" y="909215"/>
                    <a:pt x="2" y="898098"/>
                  </a:cubicBezTo>
                  <a:lnTo>
                    <a:pt x="2" y="20130"/>
                  </a:lnTo>
                  <a:cubicBezTo>
                    <a:pt x="2" y="9013"/>
                    <a:pt x="46882" y="0"/>
                    <a:pt x="104711" y="0"/>
                  </a:cubicBezTo>
                  <a:lnTo>
                    <a:pt x="19894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283" tIns="75438" rIns="97790" bIns="1675356" numCol="1" spcCol="1270" anchor="t" anchorCtr="0">
              <a:noAutofit/>
            </a:bodyPr>
            <a:lstStyle/>
            <a:p>
              <a:pPr marL="0" lvl="0" indent="0" algn="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000" kern="120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48C9DB6-240B-4567-A613-3DF7B77DACA7}"/>
                </a:ext>
              </a:extLst>
            </p:cNvPr>
            <p:cNvSpPr txBox="1"/>
            <p:nvPr/>
          </p:nvSpPr>
          <p:spPr>
            <a:xfrm>
              <a:off x="2449854" y="528210"/>
              <a:ext cx="201189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solidFill>
                    <a:schemeClr val="bg1"/>
                  </a:solidFill>
                </a:rPr>
                <a:t>Minimum Arctic Ice</a:t>
              </a:r>
            </a:p>
            <a:p>
              <a:pPr>
                <a:spcAft>
                  <a:spcPts val="1200"/>
                </a:spcAft>
              </a:pPr>
              <a:r>
                <a:rPr lang="en-US" sz="2800" b="1" dirty="0">
                  <a:solidFill>
                    <a:srgbClr val="C00000"/>
                  </a:solidFill>
                  <a:sym typeface="Symbol" panose="05050102010706020507" pitchFamily="18" charset="2"/>
                </a:rPr>
                <a:t></a:t>
              </a:r>
              <a:r>
                <a:rPr lang="en-US" sz="2000" b="1" dirty="0">
                  <a:solidFill>
                    <a:srgbClr val="FF0000"/>
                  </a:solidFill>
                  <a:sym typeface="Symbol" panose="05050102010706020507" pitchFamily="18" charset="2"/>
                </a:rPr>
                <a:t> </a:t>
              </a:r>
              <a:r>
                <a:rPr lang="en-US" sz="2000" dirty="0">
                  <a:solidFill>
                    <a:schemeClr val="bg1"/>
                  </a:solidFill>
                  <a:sym typeface="Symbol" panose="05050102010706020507" pitchFamily="18" charset="2"/>
                </a:rPr>
                <a:t>13.8 % </a:t>
              </a:r>
              <a:r>
                <a:rPr lang="en-US" sz="2000" baseline="30000" dirty="0">
                  <a:solidFill>
                    <a:schemeClr val="bg1"/>
                  </a:solidFill>
                  <a:sym typeface="Symbol" panose="05050102010706020507" pitchFamily="18" charset="2"/>
                </a:rPr>
                <a:t>per decade</a:t>
              </a:r>
              <a:endParaRPr lang="en-US" sz="2000" baseline="30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F6712E4-528B-490E-8C88-014C69340259}"/>
              </a:ext>
            </a:extLst>
          </p:cNvPr>
          <p:cNvGrpSpPr/>
          <p:nvPr/>
        </p:nvGrpSpPr>
        <p:grpSpPr>
          <a:xfrm>
            <a:off x="4526643" y="684678"/>
            <a:ext cx="2086037" cy="1043970"/>
            <a:chOff x="4516464" y="468702"/>
            <a:chExt cx="2086037" cy="1043970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EBE003B-1E38-4DD8-A5C8-D1B43EF40A84}"/>
                </a:ext>
              </a:extLst>
            </p:cNvPr>
            <p:cNvSpPr/>
            <p:nvPr/>
          </p:nvSpPr>
          <p:spPr>
            <a:xfrm rot="16200000">
              <a:off x="5042502" y="-47328"/>
              <a:ext cx="1033962" cy="2086037"/>
            </a:xfrm>
            <a:custGeom>
              <a:avLst/>
              <a:gdLst>
                <a:gd name="connsiteX0" fmla="*/ 0 w 2094196"/>
                <a:gd name="connsiteY0" fmla="*/ 45911 h 918228"/>
                <a:gd name="connsiteX1" fmla="*/ 45911 w 2094196"/>
                <a:gd name="connsiteY1" fmla="*/ 0 h 918228"/>
                <a:gd name="connsiteX2" fmla="*/ 2048285 w 2094196"/>
                <a:gd name="connsiteY2" fmla="*/ 0 h 918228"/>
                <a:gd name="connsiteX3" fmla="*/ 2094196 w 2094196"/>
                <a:gd name="connsiteY3" fmla="*/ 45911 h 918228"/>
                <a:gd name="connsiteX4" fmla="*/ 2094196 w 2094196"/>
                <a:gd name="connsiteY4" fmla="*/ 872317 h 918228"/>
                <a:gd name="connsiteX5" fmla="*/ 2048285 w 2094196"/>
                <a:gd name="connsiteY5" fmla="*/ 918228 h 918228"/>
                <a:gd name="connsiteX6" fmla="*/ 45911 w 2094196"/>
                <a:gd name="connsiteY6" fmla="*/ 918228 h 918228"/>
                <a:gd name="connsiteX7" fmla="*/ 0 w 2094196"/>
                <a:gd name="connsiteY7" fmla="*/ 872317 h 918228"/>
                <a:gd name="connsiteX8" fmla="*/ 0 w 2094196"/>
                <a:gd name="connsiteY8" fmla="*/ 45911 h 91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4196" h="918228">
                  <a:moveTo>
                    <a:pt x="1989485" y="0"/>
                  </a:moveTo>
                  <a:cubicBezTo>
                    <a:pt x="2047314" y="0"/>
                    <a:pt x="2094194" y="9013"/>
                    <a:pt x="2094194" y="20130"/>
                  </a:cubicBezTo>
                  <a:lnTo>
                    <a:pt x="2094194" y="898098"/>
                  </a:lnTo>
                  <a:cubicBezTo>
                    <a:pt x="2094194" y="909215"/>
                    <a:pt x="2047314" y="918228"/>
                    <a:pt x="1989485" y="918228"/>
                  </a:cubicBezTo>
                  <a:lnTo>
                    <a:pt x="104711" y="918228"/>
                  </a:lnTo>
                  <a:cubicBezTo>
                    <a:pt x="46882" y="918228"/>
                    <a:pt x="2" y="909215"/>
                    <a:pt x="2" y="898098"/>
                  </a:cubicBezTo>
                  <a:lnTo>
                    <a:pt x="2" y="20130"/>
                  </a:lnTo>
                  <a:cubicBezTo>
                    <a:pt x="2" y="9013"/>
                    <a:pt x="46882" y="0"/>
                    <a:pt x="104711" y="0"/>
                  </a:cubicBezTo>
                  <a:lnTo>
                    <a:pt x="19894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283" tIns="75438" rIns="97790" bIns="1675356" numCol="1" spcCol="1270" anchor="t" anchorCtr="0">
              <a:noAutofit/>
            </a:bodyPr>
            <a:lstStyle/>
            <a:p>
              <a:pPr marL="0" lvl="0" indent="0" algn="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000" kern="12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0A47FE-DE5F-4BB0-B7C5-F39A01E3FC19}"/>
                </a:ext>
              </a:extLst>
            </p:cNvPr>
            <p:cNvSpPr txBox="1"/>
            <p:nvPr/>
          </p:nvSpPr>
          <p:spPr>
            <a:xfrm>
              <a:off x="4516464" y="468702"/>
              <a:ext cx="208603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solidFill>
                    <a:schemeClr val="bg1"/>
                  </a:solidFill>
                </a:rPr>
                <a:t>Land Ice</a:t>
              </a:r>
            </a:p>
            <a:p>
              <a:pPr marL="714375" indent="-714375"/>
              <a:r>
                <a:rPr lang="en-US" sz="2800" b="1" dirty="0">
                  <a:solidFill>
                    <a:srgbClr val="C00000"/>
                  </a:solidFill>
                  <a:sym typeface="Symbol" panose="05050102010706020507" pitchFamily="18" charset="2"/>
                </a:rPr>
                <a:t></a:t>
              </a:r>
              <a:r>
                <a:rPr lang="en-US" sz="2000" dirty="0">
                  <a:solidFill>
                    <a:schemeClr val="bg1"/>
                  </a:solidFill>
                  <a:sym typeface="Symbol" panose="05050102010706020507" pitchFamily="18" charset="2"/>
                </a:rPr>
                <a:t>286  </a:t>
              </a:r>
              <a:r>
                <a:rPr lang="en-US" sz="2000" baseline="30000" dirty="0" err="1">
                  <a:solidFill>
                    <a:schemeClr val="bg1"/>
                  </a:solidFill>
                  <a:sym typeface="Symbol" panose="05050102010706020507" pitchFamily="18" charset="2"/>
                </a:rPr>
                <a:t>GTons</a:t>
              </a:r>
              <a:r>
                <a:rPr lang="en-US" sz="2000" baseline="30000" dirty="0">
                  <a:solidFill>
                    <a:schemeClr val="bg1"/>
                  </a:solidFill>
                  <a:sym typeface="Symbol" panose="05050102010706020507" pitchFamily="18" charset="2"/>
                </a:rPr>
                <a:t>  per year</a:t>
              </a:r>
              <a:endParaRPr lang="en-US" sz="2000" baseline="30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9AE613D-6652-4387-950A-47F0EA134702}"/>
              </a:ext>
            </a:extLst>
          </p:cNvPr>
          <p:cNvGrpSpPr/>
          <p:nvPr/>
        </p:nvGrpSpPr>
        <p:grpSpPr>
          <a:xfrm>
            <a:off x="318203" y="694686"/>
            <a:ext cx="2086037" cy="1033962"/>
            <a:chOff x="318203" y="489728"/>
            <a:chExt cx="2086037" cy="1033962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68865D6-59DB-4E24-9347-1C86074BE7D9}"/>
                </a:ext>
              </a:extLst>
            </p:cNvPr>
            <p:cNvSpPr/>
            <p:nvPr/>
          </p:nvSpPr>
          <p:spPr>
            <a:xfrm rot="16200000">
              <a:off x="844241" y="-36310"/>
              <a:ext cx="1033962" cy="2086037"/>
            </a:xfrm>
            <a:custGeom>
              <a:avLst/>
              <a:gdLst>
                <a:gd name="connsiteX0" fmla="*/ 0 w 2094196"/>
                <a:gd name="connsiteY0" fmla="*/ 45911 h 918228"/>
                <a:gd name="connsiteX1" fmla="*/ 45911 w 2094196"/>
                <a:gd name="connsiteY1" fmla="*/ 0 h 918228"/>
                <a:gd name="connsiteX2" fmla="*/ 2048285 w 2094196"/>
                <a:gd name="connsiteY2" fmla="*/ 0 h 918228"/>
                <a:gd name="connsiteX3" fmla="*/ 2094196 w 2094196"/>
                <a:gd name="connsiteY3" fmla="*/ 45911 h 918228"/>
                <a:gd name="connsiteX4" fmla="*/ 2094196 w 2094196"/>
                <a:gd name="connsiteY4" fmla="*/ 872317 h 918228"/>
                <a:gd name="connsiteX5" fmla="*/ 2048285 w 2094196"/>
                <a:gd name="connsiteY5" fmla="*/ 918228 h 918228"/>
                <a:gd name="connsiteX6" fmla="*/ 45911 w 2094196"/>
                <a:gd name="connsiteY6" fmla="*/ 918228 h 918228"/>
                <a:gd name="connsiteX7" fmla="*/ 0 w 2094196"/>
                <a:gd name="connsiteY7" fmla="*/ 872317 h 918228"/>
                <a:gd name="connsiteX8" fmla="*/ 0 w 2094196"/>
                <a:gd name="connsiteY8" fmla="*/ 45911 h 91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4196" h="918228">
                  <a:moveTo>
                    <a:pt x="1989485" y="0"/>
                  </a:moveTo>
                  <a:cubicBezTo>
                    <a:pt x="2047314" y="0"/>
                    <a:pt x="2094194" y="9013"/>
                    <a:pt x="2094194" y="20130"/>
                  </a:cubicBezTo>
                  <a:lnTo>
                    <a:pt x="2094194" y="898098"/>
                  </a:lnTo>
                  <a:cubicBezTo>
                    <a:pt x="2094194" y="909215"/>
                    <a:pt x="2047314" y="918228"/>
                    <a:pt x="1989485" y="918228"/>
                  </a:cubicBezTo>
                  <a:lnTo>
                    <a:pt x="104711" y="918228"/>
                  </a:lnTo>
                  <a:cubicBezTo>
                    <a:pt x="46882" y="918228"/>
                    <a:pt x="2" y="909215"/>
                    <a:pt x="2" y="898098"/>
                  </a:cubicBezTo>
                  <a:lnTo>
                    <a:pt x="2" y="20130"/>
                  </a:lnTo>
                  <a:cubicBezTo>
                    <a:pt x="2" y="9013"/>
                    <a:pt x="46882" y="0"/>
                    <a:pt x="104711" y="0"/>
                  </a:cubicBezTo>
                  <a:lnTo>
                    <a:pt x="19894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283" tIns="75438" rIns="97790" bIns="1675356" numCol="1" spcCol="1270" anchor="t" anchorCtr="0">
              <a:noAutofit/>
            </a:bodyPr>
            <a:lstStyle/>
            <a:p>
              <a:pPr marL="0" lvl="0" indent="0" algn="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000" kern="12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27CE7F6-DA5C-45D6-87D7-0BBF433D9A0D}"/>
                </a:ext>
              </a:extLst>
            </p:cNvPr>
            <p:cNvSpPr txBox="1"/>
            <p:nvPr/>
          </p:nvSpPr>
          <p:spPr>
            <a:xfrm>
              <a:off x="337512" y="529655"/>
              <a:ext cx="204742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solidFill>
                    <a:schemeClr val="bg1"/>
                  </a:solidFill>
                </a:rPr>
                <a:t>Global Temperature</a:t>
              </a:r>
            </a:p>
            <a:p>
              <a:pPr>
                <a:spcAft>
                  <a:spcPts val="1200"/>
                </a:spcAft>
              </a:pPr>
              <a:r>
                <a:rPr lang="en-US" sz="2800" b="1" dirty="0">
                  <a:solidFill>
                    <a:srgbClr val="C00000"/>
                  </a:solidFill>
                  <a:sym typeface="Symbol" panose="05050102010706020507" pitchFamily="18" charset="2"/>
                </a:rPr>
                <a:t></a:t>
              </a:r>
              <a:r>
                <a:rPr lang="en-US" sz="2000" b="1" dirty="0">
                  <a:solidFill>
                    <a:srgbClr val="FF0000"/>
                  </a:solidFill>
                  <a:sym typeface="Symbol" panose="05050102010706020507" pitchFamily="18" charset="2"/>
                </a:rPr>
                <a:t> </a:t>
              </a:r>
              <a:r>
                <a:rPr lang="en-US" sz="2000" dirty="0">
                  <a:solidFill>
                    <a:schemeClr val="bg1"/>
                  </a:solidFill>
                  <a:sym typeface="Symbol" panose="05050102010706020507" pitchFamily="18" charset="2"/>
                </a:rPr>
                <a:t>1</a:t>
              </a:r>
              <a:r>
                <a:rPr lang="en-US" sz="2000" baseline="30000" dirty="0">
                  <a:solidFill>
                    <a:schemeClr val="bg1"/>
                  </a:solidFill>
                  <a:sym typeface="Symbol" panose="05050102010706020507" pitchFamily="18" charset="2"/>
                </a:rPr>
                <a:t>o</a:t>
              </a:r>
              <a:r>
                <a:rPr lang="en-US" sz="2000" dirty="0">
                  <a:solidFill>
                    <a:schemeClr val="bg1"/>
                  </a:solidFill>
                  <a:sym typeface="Symbol" panose="05050102010706020507" pitchFamily="18" charset="2"/>
                </a:rPr>
                <a:t>C </a:t>
              </a:r>
              <a:r>
                <a:rPr lang="en-US" sz="2000" baseline="30000" dirty="0">
                  <a:solidFill>
                    <a:schemeClr val="bg1"/>
                  </a:solidFill>
                  <a:sym typeface="Symbol" panose="05050102010706020507" pitchFamily="18" charset="2"/>
                </a:rPr>
                <a:t>since 1880</a:t>
              </a:r>
              <a:endParaRPr lang="en-US" sz="2000" baseline="30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B8DF087-F8F5-451F-94A6-ECAE487B9F33}"/>
              </a:ext>
            </a:extLst>
          </p:cNvPr>
          <p:cNvSpPr txBox="1"/>
          <p:nvPr/>
        </p:nvSpPr>
        <p:spPr>
          <a:xfrm>
            <a:off x="318203" y="254588"/>
            <a:ext cx="2600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vital signs of the planet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4830672-E719-44D8-BBF2-76470E273CCF}"/>
              </a:ext>
            </a:extLst>
          </p:cNvPr>
          <p:cNvGrpSpPr/>
          <p:nvPr/>
        </p:nvGrpSpPr>
        <p:grpSpPr>
          <a:xfrm>
            <a:off x="6630864" y="694686"/>
            <a:ext cx="2086037" cy="1033962"/>
            <a:chOff x="6630864" y="478709"/>
            <a:chExt cx="2086037" cy="1033962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59760C6-82D5-48A4-BBEE-0B3A92203A6D}"/>
                </a:ext>
              </a:extLst>
            </p:cNvPr>
            <p:cNvSpPr/>
            <p:nvPr/>
          </p:nvSpPr>
          <p:spPr>
            <a:xfrm rot="16200000">
              <a:off x="7156902" y="-47329"/>
              <a:ext cx="1033962" cy="2086037"/>
            </a:xfrm>
            <a:custGeom>
              <a:avLst/>
              <a:gdLst>
                <a:gd name="connsiteX0" fmla="*/ 0 w 2094196"/>
                <a:gd name="connsiteY0" fmla="*/ 45911 h 918228"/>
                <a:gd name="connsiteX1" fmla="*/ 45911 w 2094196"/>
                <a:gd name="connsiteY1" fmla="*/ 0 h 918228"/>
                <a:gd name="connsiteX2" fmla="*/ 2048285 w 2094196"/>
                <a:gd name="connsiteY2" fmla="*/ 0 h 918228"/>
                <a:gd name="connsiteX3" fmla="*/ 2094196 w 2094196"/>
                <a:gd name="connsiteY3" fmla="*/ 45911 h 918228"/>
                <a:gd name="connsiteX4" fmla="*/ 2094196 w 2094196"/>
                <a:gd name="connsiteY4" fmla="*/ 872317 h 918228"/>
                <a:gd name="connsiteX5" fmla="*/ 2048285 w 2094196"/>
                <a:gd name="connsiteY5" fmla="*/ 918228 h 918228"/>
                <a:gd name="connsiteX6" fmla="*/ 45911 w 2094196"/>
                <a:gd name="connsiteY6" fmla="*/ 918228 h 918228"/>
                <a:gd name="connsiteX7" fmla="*/ 0 w 2094196"/>
                <a:gd name="connsiteY7" fmla="*/ 872317 h 918228"/>
                <a:gd name="connsiteX8" fmla="*/ 0 w 2094196"/>
                <a:gd name="connsiteY8" fmla="*/ 45911 h 91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4196" h="918228">
                  <a:moveTo>
                    <a:pt x="1989485" y="0"/>
                  </a:moveTo>
                  <a:cubicBezTo>
                    <a:pt x="2047314" y="0"/>
                    <a:pt x="2094194" y="9013"/>
                    <a:pt x="2094194" y="20130"/>
                  </a:cubicBezTo>
                  <a:lnTo>
                    <a:pt x="2094194" y="898098"/>
                  </a:lnTo>
                  <a:cubicBezTo>
                    <a:pt x="2094194" y="909215"/>
                    <a:pt x="2047314" y="918228"/>
                    <a:pt x="1989485" y="918228"/>
                  </a:cubicBezTo>
                  <a:lnTo>
                    <a:pt x="104711" y="918228"/>
                  </a:lnTo>
                  <a:cubicBezTo>
                    <a:pt x="46882" y="918228"/>
                    <a:pt x="2" y="909215"/>
                    <a:pt x="2" y="898098"/>
                  </a:cubicBezTo>
                  <a:lnTo>
                    <a:pt x="2" y="20130"/>
                  </a:lnTo>
                  <a:cubicBezTo>
                    <a:pt x="2" y="9013"/>
                    <a:pt x="46882" y="0"/>
                    <a:pt x="104711" y="0"/>
                  </a:cubicBezTo>
                  <a:lnTo>
                    <a:pt x="198948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283" tIns="75438" rIns="97790" bIns="1675356" numCol="1" spcCol="1270" anchor="t" anchorCtr="0">
              <a:noAutofit/>
            </a:bodyPr>
            <a:lstStyle/>
            <a:p>
              <a:pPr marL="0" lvl="0" indent="0" algn="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000" kern="12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ABCC5F3-5C7E-4216-9EF5-AE561A621CCE}"/>
                </a:ext>
              </a:extLst>
            </p:cNvPr>
            <p:cNvSpPr txBox="1"/>
            <p:nvPr/>
          </p:nvSpPr>
          <p:spPr>
            <a:xfrm>
              <a:off x="6675308" y="518636"/>
              <a:ext cx="199715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solidFill>
                    <a:schemeClr val="bg1"/>
                  </a:solidFill>
                </a:rPr>
                <a:t>Sea Level</a:t>
              </a:r>
            </a:p>
            <a:p>
              <a:pPr>
                <a:spcAft>
                  <a:spcPts val="1200"/>
                </a:spcAft>
              </a:pPr>
              <a:r>
                <a:rPr lang="en-US" sz="2800" b="1" dirty="0">
                  <a:solidFill>
                    <a:srgbClr val="C00000"/>
                  </a:solidFill>
                  <a:sym typeface="Symbol" panose="05050102010706020507" pitchFamily="18" charset="2"/>
                </a:rPr>
                <a:t></a:t>
              </a:r>
              <a:r>
                <a:rPr lang="en-US" sz="2000" b="1" dirty="0">
                  <a:solidFill>
                    <a:srgbClr val="FF0000"/>
                  </a:solidFill>
                  <a:sym typeface="Symbol" panose="05050102010706020507" pitchFamily="18" charset="2"/>
                </a:rPr>
                <a:t> </a:t>
              </a:r>
              <a:r>
                <a:rPr lang="en-US" sz="2000" dirty="0">
                  <a:solidFill>
                    <a:schemeClr val="bg1"/>
                  </a:solidFill>
                  <a:sym typeface="Symbol" panose="05050102010706020507" pitchFamily="18" charset="2"/>
                </a:rPr>
                <a:t> 3.4 mm  </a:t>
              </a:r>
              <a:r>
                <a:rPr lang="en-US" sz="2000" baseline="30000" dirty="0">
                  <a:solidFill>
                    <a:schemeClr val="bg1"/>
                  </a:solidFill>
                  <a:sym typeface="Symbol" panose="05050102010706020507" pitchFamily="18" charset="2"/>
                </a:rPr>
                <a:t>per year</a:t>
              </a:r>
              <a:endParaRPr lang="en-US" sz="2000" baseline="30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D7B493D-6CA0-47E8-886B-CB74EEBC166F}"/>
              </a:ext>
            </a:extLst>
          </p:cNvPr>
          <p:cNvGrpSpPr/>
          <p:nvPr/>
        </p:nvGrpSpPr>
        <p:grpSpPr>
          <a:xfrm>
            <a:off x="6630865" y="1748184"/>
            <a:ext cx="2101626" cy="1137663"/>
            <a:chOff x="6630865" y="1562276"/>
            <a:chExt cx="2101626" cy="1137663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1B02DE8-1879-43FF-815B-6FDAAD0C8220}"/>
                </a:ext>
              </a:extLst>
            </p:cNvPr>
            <p:cNvSpPr/>
            <p:nvPr/>
          </p:nvSpPr>
          <p:spPr>
            <a:xfrm rot="16200000">
              <a:off x="7172491" y="1036238"/>
              <a:ext cx="1033962" cy="2086037"/>
            </a:xfrm>
            <a:custGeom>
              <a:avLst/>
              <a:gdLst>
                <a:gd name="connsiteX0" fmla="*/ 0 w 2094196"/>
                <a:gd name="connsiteY0" fmla="*/ 45911 h 918228"/>
                <a:gd name="connsiteX1" fmla="*/ 45911 w 2094196"/>
                <a:gd name="connsiteY1" fmla="*/ 0 h 918228"/>
                <a:gd name="connsiteX2" fmla="*/ 2048285 w 2094196"/>
                <a:gd name="connsiteY2" fmla="*/ 0 h 918228"/>
                <a:gd name="connsiteX3" fmla="*/ 2094196 w 2094196"/>
                <a:gd name="connsiteY3" fmla="*/ 45911 h 918228"/>
                <a:gd name="connsiteX4" fmla="*/ 2094196 w 2094196"/>
                <a:gd name="connsiteY4" fmla="*/ 872317 h 918228"/>
                <a:gd name="connsiteX5" fmla="*/ 2048285 w 2094196"/>
                <a:gd name="connsiteY5" fmla="*/ 918228 h 918228"/>
                <a:gd name="connsiteX6" fmla="*/ 45911 w 2094196"/>
                <a:gd name="connsiteY6" fmla="*/ 918228 h 918228"/>
                <a:gd name="connsiteX7" fmla="*/ 0 w 2094196"/>
                <a:gd name="connsiteY7" fmla="*/ 872317 h 918228"/>
                <a:gd name="connsiteX8" fmla="*/ 0 w 2094196"/>
                <a:gd name="connsiteY8" fmla="*/ 45911 h 91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4196" h="918228">
                  <a:moveTo>
                    <a:pt x="1989485" y="0"/>
                  </a:moveTo>
                  <a:cubicBezTo>
                    <a:pt x="2047314" y="0"/>
                    <a:pt x="2094194" y="9013"/>
                    <a:pt x="2094194" y="20130"/>
                  </a:cubicBezTo>
                  <a:lnTo>
                    <a:pt x="2094194" y="898098"/>
                  </a:lnTo>
                  <a:cubicBezTo>
                    <a:pt x="2094194" y="909215"/>
                    <a:pt x="2047314" y="918228"/>
                    <a:pt x="1989485" y="918228"/>
                  </a:cubicBezTo>
                  <a:lnTo>
                    <a:pt x="104711" y="918228"/>
                  </a:lnTo>
                  <a:cubicBezTo>
                    <a:pt x="46882" y="918228"/>
                    <a:pt x="2" y="909215"/>
                    <a:pt x="2" y="898098"/>
                  </a:cubicBezTo>
                  <a:lnTo>
                    <a:pt x="2" y="20130"/>
                  </a:lnTo>
                  <a:cubicBezTo>
                    <a:pt x="2" y="9013"/>
                    <a:pt x="46882" y="0"/>
                    <a:pt x="104711" y="0"/>
                  </a:cubicBezTo>
                  <a:lnTo>
                    <a:pt x="1989485" y="0"/>
                  </a:lnTo>
                  <a:close/>
                </a:path>
              </a:pathLst>
            </a:custGeom>
            <a:solidFill>
              <a:srgbClr val="7A0000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283" tIns="75438" rIns="97790" bIns="1675356" numCol="1" spcCol="1270" anchor="t" anchorCtr="0">
              <a:noAutofit/>
            </a:bodyPr>
            <a:lstStyle/>
            <a:p>
              <a:pPr marL="0" lvl="0" indent="0" algn="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000" kern="120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D5A1B7E-B0EF-41FD-8459-8AB62A47CA16}"/>
                </a:ext>
              </a:extLst>
            </p:cNvPr>
            <p:cNvSpPr txBox="1"/>
            <p:nvPr/>
          </p:nvSpPr>
          <p:spPr>
            <a:xfrm>
              <a:off x="6630865" y="1586814"/>
              <a:ext cx="2101626" cy="1113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2000" dirty="0">
                  <a:solidFill>
                    <a:schemeClr val="bg1"/>
                  </a:solidFill>
                </a:rPr>
                <a:t>CO</a:t>
              </a:r>
              <a:r>
                <a:rPr lang="en-US" sz="2000" baseline="-25000" dirty="0">
                  <a:solidFill>
                    <a:schemeClr val="bg1"/>
                  </a:solidFill>
                </a:rPr>
                <a:t>2</a:t>
              </a:r>
            </a:p>
            <a:p>
              <a:r>
                <a:rPr lang="en-US" sz="2800" b="1" dirty="0">
                  <a:solidFill>
                    <a:schemeClr val="accent3">
                      <a:lumMod val="20000"/>
                      <a:lumOff val="80000"/>
                    </a:schemeClr>
                  </a:solidFill>
                  <a:sym typeface="Symbol" panose="05050102010706020507" pitchFamily="18" charset="2"/>
                </a:rPr>
                <a:t></a:t>
              </a:r>
              <a:r>
                <a:rPr lang="en-US" sz="2000" b="1" dirty="0">
                  <a:solidFill>
                    <a:srgbClr val="FF0000"/>
                  </a:solidFill>
                  <a:sym typeface="Symbol" panose="05050102010706020507" pitchFamily="18" charset="2"/>
                </a:rPr>
                <a:t> </a:t>
              </a:r>
              <a:r>
                <a:rPr lang="en-US" sz="2000" dirty="0">
                  <a:solidFill>
                    <a:schemeClr val="bg1"/>
                  </a:solidFill>
                  <a:sym typeface="Symbol" panose="05050102010706020507" pitchFamily="18" charset="2"/>
                </a:rPr>
                <a:t>407.06   </a:t>
              </a:r>
              <a:r>
                <a:rPr lang="en-US" sz="2000" baseline="30000" dirty="0">
                  <a:solidFill>
                    <a:schemeClr val="bg1"/>
                  </a:solidFill>
                  <a:sym typeface="Symbol" panose="05050102010706020507" pitchFamily="18" charset="2"/>
                </a:rPr>
                <a:t>parts per 	  	      million</a:t>
              </a:r>
              <a:endParaRPr lang="en-US" sz="2000" baseline="30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196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0859FD-CF73-4863-A2E5-E61815F6A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771" y="815251"/>
            <a:ext cx="9223541" cy="6058924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462A86E-BC09-41CA-9F66-09109A91CC49}"/>
              </a:ext>
            </a:extLst>
          </p:cNvPr>
          <p:cNvCxnSpPr/>
          <p:nvPr/>
        </p:nvCxnSpPr>
        <p:spPr>
          <a:xfrm flipH="1" flipV="1">
            <a:off x="1371600" y="1728886"/>
            <a:ext cx="228600" cy="97155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5CD7F30-7340-4421-B899-76EDF4980314}"/>
              </a:ext>
            </a:extLst>
          </p:cNvPr>
          <p:cNvSpPr txBox="1"/>
          <p:nvPr/>
        </p:nvSpPr>
        <p:spPr>
          <a:xfrm>
            <a:off x="653294" y="1392842"/>
            <a:ext cx="1617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85000"/>
                  </a:schemeClr>
                </a:solidFill>
              </a:rPr>
              <a:t>Canada 45.33 m</a:t>
            </a:r>
            <a:r>
              <a:rPr lang="en-US" sz="1600" b="1" baseline="30000" dirty="0">
                <a:solidFill>
                  <a:schemeClr val="bg1">
                    <a:lumMod val="85000"/>
                  </a:schemeClr>
                </a:solidFill>
              </a:rPr>
              <a:t>2</a:t>
            </a:r>
            <a:endParaRPr lang="el-GR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D68BB24-E395-4487-83B4-CD30B0695E00}"/>
              </a:ext>
            </a:extLst>
          </p:cNvPr>
          <p:cNvCxnSpPr>
            <a:cxnSpLocks/>
          </p:cNvCxnSpPr>
          <p:nvPr/>
        </p:nvCxnSpPr>
        <p:spPr>
          <a:xfrm flipV="1">
            <a:off x="1427155" y="3429001"/>
            <a:ext cx="535170" cy="415712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9C04EB8-DA86-4CC0-9783-6C1C88CB4CBA}"/>
              </a:ext>
            </a:extLst>
          </p:cNvPr>
          <p:cNvSpPr txBox="1"/>
          <p:nvPr/>
        </p:nvSpPr>
        <p:spPr>
          <a:xfrm>
            <a:off x="497590" y="3872979"/>
            <a:ext cx="1235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85000"/>
                  </a:schemeClr>
                </a:solidFill>
              </a:rPr>
              <a:t>USA 49.5 m</a:t>
            </a:r>
            <a:r>
              <a:rPr lang="en-US" sz="1600" b="1" baseline="30000" dirty="0">
                <a:solidFill>
                  <a:schemeClr val="bg1">
                    <a:lumMod val="85000"/>
                  </a:schemeClr>
                </a:solidFill>
              </a:rPr>
              <a:t>2</a:t>
            </a:r>
            <a:endParaRPr lang="el-GR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A18F03-E625-4A88-9C22-7FBD7B6A953D}"/>
              </a:ext>
            </a:extLst>
          </p:cNvPr>
          <p:cNvCxnSpPr>
            <a:cxnSpLocks/>
          </p:cNvCxnSpPr>
          <p:nvPr/>
        </p:nvCxnSpPr>
        <p:spPr>
          <a:xfrm flipV="1">
            <a:off x="4756150" y="1397001"/>
            <a:ext cx="0" cy="164883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F0865B6-FDB0-49FE-99FE-270BFC51FB8B}"/>
              </a:ext>
            </a:extLst>
          </p:cNvPr>
          <p:cNvSpPr txBox="1"/>
          <p:nvPr/>
        </p:nvSpPr>
        <p:spPr>
          <a:xfrm>
            <a:off x="4337050" y="985321"/>
            <a:ext cx="1485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85000"/>
                  </a:schemeClr>
                </a:solidFill>
              </a:rPr>
              <a:t>Europe 19.5 m</a:t>
            </a:r>
            <a:r>
              <a:rPr lang="en-US" sz="1600" b="1" baseline="30000" dirty="0">
                <a:solidFill>
                  <a:schemeClr val="bg1">
                    <a:lumMod val="85000"/>
                  </a:schemeClr>
                </a:solidFill>
              </a:rPr>
              <a:t>2</a:t>
            </a:r>
            <a:endParaRPr lang="el-GR" sz="1600" b="1" baseline="30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2467B5-B4B6-4CE8-A33E-C138BA7BCC82}"/>
              </a:ext>
            </a:extLst>
          </p:cNvPr>
          <p:cNvSpPr txBox="1"/>
          <p:nvPr/>
        </p:nvSpPr>
        <p:spPr>
          <a:xfrm>
            <a:off x="7498080" y="1051391"/>
            <a:ext cx="1477584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85000"/>
                  </a:schemeClr>
                </a:solidFill>
              </a:rPr>
              <a:t>Greece 18.6 m</a:t>
            </a:r>
            <a:r>
              <a:rPr lang="en-US" sz="1600" b="1" baseline="30000" dirty="0">
                <a:solidFill>
                  <a:schemeClr val="bg1">
                    <a:lumMod val="85000"/>
                  </a:schemeClr>
                </a:solidFill>
              </a:rPr>
              <a:t>2</a:t>
            </a:r>
            <a:endParaRPr lang="el-GR" sz="1600" b="1" baseline="30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BF00B0-6585-4BBA-AECA-36573D2F0A65}"/>
              </a:ext>
            </a:extLst>
          </p:cNvPr>
          <p:cNvSpPr txBox="1"/>
          <p:nvPr/>
        </p:nvSpPr>
        <p:spPr>
          <a:xfrm>
            <a:off x="6040180" y="5747057"/>
            <a:ext cx="16366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85000"/>
                  </a:schemeClr>
                </a:solidFill>
              </a:rPr>
              <a:t>Australia 46.2 m</a:t>
            </a:r>
            <a:r>
              <a:rPr lang="en-US" sz="1600" b="1" baseline="30000" dirty="0">
                <a:solidFill>
                  <a:schemeClr val="bg1">
                    <a:lumMod val="85000"/>
                  </a:schemeClr>
                </a:solidFill>
              </a:rPr>
              <a:t>2</a:t>
            </a:r>
            <a:endParaRPr lang="el-GR" sz="1600" b="1" baseline="300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88FB16-44FF-4325-89D3-C5C41C8386C1}"/>
              </a:ext>
            </a:extLst>
          </p:cNvPr>
          <p:cNvCxnSpPr>
            <a:cxnSpLocks/>
          </p:cNvCxnSpPr>
          <p:nvPr/>
        </p:nvCxnSpPr>
        <p:spPr>
          <a:xfrm flipV="1">
            <a:off x="7498080" y="5314279"/>
            <a:ext cx="118334" cy="55840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2E67114-7715-4FD3-9E9D-194B2CCAF777}"/>
              </a:ext>
            </a:extLst>
          </p:cNvPr>
          <p:cNvSpPr txBox="1"/>
          <p:nvPr/>
        </p:nvSpPr>
        <p:spPr>
          <a:xfrm>
            <a:off x="964584" y="214684"/>
            <a:ext cx="7204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ice (m</a:t>
            </a:r>
            <a:r>
              <a:rPr lang="en-US" sz="2400" baseline="30000" dirty="0"/>
              <a:t>2</a:t>
            </a:r>
            <a:r>
              <a:rPr lang="en-US" sz="2400" dirty="0"/>
              <a:t>) melted due to CO</a:t>
            </a:r>
            <a:r>
              <a:rPr lang="en-US" sz="2400" baseline="-25000" dirty="0"/>
              <a:t>2</a:t>
            </a:r>
            <a:r>
              <a:rPr lang="en-US" sz="2400" dirty="0"/>
              <a:t> emissions per country (2014)</a:t>
            </a:r>
            <a:endParaRPr lang="el-GR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5B5862-8216-4B5E-97F5-0DADB5023F89}"/>
              </a:ext>
            </a:extLst>
          </p:cNvPr>
          <p:cNvSpPr txBox="1"/>
          <p:nvPr/>
        </p:nvSpPr>
        <p:spPr>
          <a:xfrm>
            <a:off x="6130033" y="6427113"/>
            <a:ext cx="3013967" cy="43088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Data from </a:t>
            </a:r>
            <a:r>
              <a:rPr lang="en-US" sz="1100" dirty="0" err="1">
                <a:solidFill>
                  <a:schemeClr val="bg1">
                    <a:lumMod val="95000"/>
                  </a:schemeClr>
                </a:solidFill>
              </a:rPr>
              <a:t>WorldBank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hlinkClick r:id="rId4"/>
              </a:rPr>
              <a:t>http://data.worldbank.org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Map created using  Excel MapPoint </a:t>
            </a:r>
            <a:endParaRPr lang="el-GR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121EB4-D2E0-4D08-87CC-B6D3422F1953}"/>
              </a:ext>
            </a:extLst>
          </p:cNvPr>
          <p:cNvSpPr txBox="1"/>
          <p:nvPr/>
        </p:nvSpPr>
        <p:spPr>
          <a:xfrm>
            <a:off x="5955912" y="4821337"/>
            <a:ext cx="1202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85000"/>
                  </a:schemeClr>
                </a:solidFill>
              </a:rPr>
              <a:t>India 5.2 m</a:t>
            </a:r>
            <a:r>
              <a:rPr lang="en-US" sz="1600" b="1" baseline="30000" dirty="0">
                <a:solidFill>
                  <a:schemeClr val="bg1">
                    <a:lumMod val="85000"/>
                  </a:schemeClr>
                </a:solidFill>
              </a:rPr>
              <a:t>2</a:t>
            </a:r>
            <a:endParaRPr lang="el-GR" sz="1600" b="1" baseline="300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16CAF68-382F-4042-9DC1-EFC6B82C6749}"/>
              </a:ext>
            </a:extLst>
          </p:cNvPr>
          <p:cNvCxnSpPr>
            <a:cxnSpLocks/>
          </p:cNvCxnSpPr>
          <p:nvPr/>
        </p:nvCxnSpPr>
        <p:spPr>
          <a:xfrm flipV="1">
            <a:off x="6262744" y="4203394"/>
            <a:ext cx="84268" cy="58817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9CCFC20-567B-4194-8DD9-8BE0F6A4E0CC}"/>
              </a:ext>
            </a:extLst>
          </p:cNvPr>
          <p:cNvSpPr txBox="1"/>
          <p:nvPr/>
        </p:nvSpPr>
        <p:spPr>
          <a:xfrm>
            <a:off x="3368779" y="5314279"/>
            <a:ext cx="1242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85000"/>
                  </a:schemeClr>
                </a:solidFill>
              </a:rPr>
              <a:t>Brazil 7.8 m</a:t>
            </a:r>
            <a:r>
              <a:rPr lang="en-US" sz="1600" b="1" baseline="30000" dirty="0">
                <a:solidFill>
                  <a:schemeClr val="bg1">
                    <a:lumMod val="85000"/>
                  </a:schemeClr>
                </a:solidFill>
              </a:rPr>
              <a:t>2</a:t>
            </a:r>
            <a:endParaRPr lang="el-GR" sz="1600" b="1" baseline="300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9963301-B996-4DAD-9B35-E0CF32B3C8BE}"/>
              </a:ext>
            </a:extLst>
          </p:cNvPr>
          <p:cNvCxnSpPr>
            <a:cxnSpLocks/>
          </p:cNvCxnSpPr>
          <p:nvPr/>
        </p:nvCxnSpPr>
        <p:spPr>
          <a:xfrm flipH="1" flipV="1">
            <a:off x="3368780" y="4772467"/>
            <a:ext cx="268937" cy="541812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43051C7-F074-4F52-9198-963F8B63AAAC}"/>
              </a:ext>
            </a:extLst>
          </p:cNvPr>
          <p:cNvSpPr/>
          <p:nvPr/>
        </p:nvSpPr>
        <p:spPr>
          <a:xfrm>
            <a:off x="210783" y="4682030"/>
            <a:ext cx="2345581" cy="188769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chemeClr val="bg1"/>
                </a:solidFill>
              </a:rPr>
              <a:t>1 metric ton of CO</a:t>
            </a:r>
            <a:r>
              <a:rPr lang="en-US" sz="2000" baseline="-25000" dirty="0">
                <a:solidFill>
                  <a:schemeClr val="bg1"/>
                </a:solidFill>
              </a:rPr>
              <a:t>2</a:t>
            </a:r>
            <a:r>
              <a:rPr lang="en-US" sz="2000" dirty="0">
                <a:solidFill>
                  <a:schemeClr val="bg1"/>
                </a:solidFill>
              </a:rPr>
              <a:t> emissions results in </a:t>
            </a:r>
          </a:p>
          <a:p>
            <a:pPr>
              <a:lnSpc>
                <a:spcPts val="2800"/>
              </a:lnSpc>
            </a:pPr>
            <a:r>
              <a:rPr lang="en-US" sz="2000" dirty="0">
                <a:solidFill>
                  <a:schemeClr val="bg1"/>
                </a:solidFill>
              </a:rPr>
              <a:t>3m</a:t>
            </a:r>
            <a:r>
              <a:rPr lang="en-US" sz="2000" baseline="30000" dirty="0">
                <a:solidFill>
                  <a:schemeClr val="bg1"/>
                </a:solidFill>
              </a:rPr>
              <a:t>2</a:t>
            </a:r>
            <a:r>
              <a:rPr lang="en-US" sz="2000" dirty="0">
                <a:solidFill>
                  <a:schemeClr val="bg1"/>
                </a:solidFill>
              </a:rPr>
              <a:t> of Arctic 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sea ice melt </a:t>
            </a:r>
          </a:p>
          <a:p>
            <a:pPr>
              <a:lnSpc>
                <a:spcPts val="2800"/>
              </a:lnSpc>
            </a:pP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727BC7-3708-4A69-A313-1D8681FD5252}"/>
              </a:ext>
            </a:extLst>
          </p:cNvPr>
          <p:cNvSpPr/>
          <p:nvPr/>
        </p:nvSpPr>
        <p:spPr>
          <a:xfrm>
            <a:off x="210783" y="6137464"/>
            <a:ext cx="3015634" cy="451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800"/>
              </a:lnSpc>
            </a:pPr>
            <a:r>
              <a:rPr lang="en-US" sz="1200" dirty="0" err="1">
                <a:solidFill>
                  <a:schemeClr val="bg1"/>
                </a:solidFill>
              </a:rPr>
              <a:t>Notz</a:t>
            </a:r>
            <a:r>
              <a:rPr lang="en-US" sz="1200" dirty="0">
                <a:solidFill>
                  <a:schemeClr val="bg1"/>
                </a:solidFill>
              </a:rPr>
              <a:t> &amp; Stroeve, Science 354(6313):747, 2016</a:t>
            </a:r>
          </a:p>
        </p:txBody>
      </p:sp>
    </p:spTree>
    <p:extLst>
      <p:ext uri="{BB962C8B-B14F-4D97-AF65-F5344CB8AC3E}">
        <p14:creationId xmlns:p14="http://schemas.microsoft.com/office/powerpoint/2010/main" val="3420831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C11F48-A75A-41C1-9F8C-D64997160F83}"/>
              </a:ext>
            </a:extLst>
          </p:cNvPr>
          <p:cNvSpPr txBox="1"/>
          <p:nvPr/>
        </p:nvSpPr>
        <p:spPr>
          <a:xfrm>
            <a:off x="1251817" y="725361"/>
            <a:ext cx="6640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Just stop heating up the planet!!!!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F4CF31-12D9-4692-BE0D-06A71C198F38}"/>
              </a:ext>
            </a:extLst>
          </p:cNvPr>
          <p:cNvSpPr txBox="1"/>
          <p:nvPr/>
        </p:nvSpPr>
        <p:spPr>
          <a:xfrm>
            <a:off x="726275" y="2132245"/>
            <a:ext cx="582358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/>
              <a:t>Easiest way to do that: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Reduce the amount of </a:t>
            </a:r>
            <a:br>
              <a:rPr lang="en-US" sz="2400" dirty="0"/>
            </a:br>
            <a:r>
              <a:rPr lang="en-US" sz="2400" dirty="0"/>
              <a:t>electricity you consume</a:t>
            </a:r>
            <a:br>
              <a:rPr lang="en-US" sz="2400" dirty="0"/>
            </a:b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b="1" dirty="0"/>
              <a:t>The absolutely super and </a:t>
            </a:r>
            <a:br>
              <a:rPr lang="en-US" sz="2400" b="1" dirty="0"/>
            </a:br>
            <a:r>
              <a:rPr lang="en-US" sz="2400" b="1" dirty="0"/>
              <a:t>most easy way to do that: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Switch off the lights, </a:t>
            </a:r>
            <a:br>
              <a:rPr lang="en-US" sz="2400" dirty="0"/>
            </a:br>
            <a:r>
              <a:rPr lang="en-US" sz="2400" dirty="0"/>
              <a:t>when you don’t need them!</a:t>
            </a:r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5A41C8-D4F2-49CB-B49B-040DF9B94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379" y="2132245"/>
            <a:ext cx="4170372" cy="312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54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50C8269-CA84-4130-B5DD-88D7006B9FA9}"/>
              </a:ext>
            </a:extLst>
          </p:cNvPr>
          <p:cNvGrpSpPr/>
          <p:nvPr/>
        </p:nvGrpSpPr>
        <p:grpSpPr>
          <a:xfrm>
            <a:off x="676275" y="1381126"/>
            <a:ext cx="1672829" cy="3192890"/>
            <a:chOff x="901700" y="698500"/>
            <a:chExt cx="2230438" cy="4257187"/>
          </a:xfrm>
        </p:grpSpPr>
        <p:pic>
          <p:nvPicPr>
            <p:cNvPr id="1026" name="Picture 2" descr="Related image">
              <a:extLst>
                <a:ext uri="{FF2B5EF4-FFF2-40B4-BE49-F238E27FC236}">
                  <a16:creationId xmlns:a16="http://schemas.microsoft.com/office/drawing/2014/main" id="{B798071B-EB18-4556-9464-4D2DC2B156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700" y="1525588"/>
              <a:ext cx="2230438" cy="3430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3A66045-084D-465D-965A-725C75678F92}"/>
                </a:ext>
              </a:extLst>
            </p:cNvPr>
            <p:cNvSpPr txBox="1"/>
            <p:nvPr/>
          </p:nvSpPr>
          <p:spPr>
            <a:xfrm>
              <a:off x="1477169" y="698500"/>
              <a:ext cx="10795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Plan A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A4CA6BE-4F8A-4AAE-999E-AE23738E612B}"/>
              </a:ext>
            </a:extLst>
          </p:cNvPr>
          <p:cNvGrpSpPr/>
          <p:nvPr/>
        </p:nvGrpSpPr>
        <p:grpSpPr>
          <a:xfrm>
            <a:off x="3089114" y="1353884"/>
            <a:ext cx="1670411" cy="3220133"/>
            <a:chOff x="3968681" y="694091"/>
            <a:chExt cx="2227215" cy="429351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4C747F5-6AFB-494D-911B-00B00F8680DB}"/>
                </a:ext>
              </a:extLst>
            </p:cNvPr>
            <p:cNvGrpSpPr/>
            <p:nvPr/>
          </p:nvGrpSpPr>
          <p:grpSpPr>
            <a:xfrm>
              <a:off x="3968681" y="1099595"/>
              <a:ext cx="2227215" cy="3888007"/>
              <a:chOff x="4463981" y="1163759"/>
              <a:chExt cx="2227215" cy="3888007"/>
            </a:xfrm>
          </p:grpSpPr>
          <p:pic>
            <p:nvPicPr>
              <p:cNvPr id="7" name="Picture 8" descr="Image result for free clipart stick man">
                <a:extLst>
                  <a:ext uri="{FF2B5EF4-FFF2-40B4-BE49-F238E27FC236}">
                    <a16:creationId xmlns:a16="http://schemas.microsoft.com/office/drawing/2014/main" id="{BBC89CFF-25CA-4B6F-8476-E7DB7E909A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027544" y="1744365"/>
                <a:ext cx="1663652" cy="3307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Image result for free clipart wire cutter and man">
                <a:extLst>
                  <a:ext uri="{FF2B5EF4-FFF2-40B4-BE49-F238E27FC236}">
                    <a16:creationId xmlns:a16="http://schemas.microsoft.com/office/drawing/2014/main" id="{A3A8A145-F16A-44B6-B186-8E2301DCCC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 rot="18948013">
                <a:off x="4463981" y="1163759"/>
                <a:ext cx="1406525" cy="14065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F91375-D739-43D9-A748-4A4C7365058B}"/>
                </a:ext>
              </a:extLst>
            </p:cNvPr>
            <p:cNvSpPr txBox="1"/>
            <p:nvPr/>
          </p:nvSpPr>
          <p:spPr>
            <a:xfrm>
              <a:off x="4586910" y="694091"/>
              <a:ext cx="10795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Plan B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772287B-C3AE-4852-9586-C0FDCA4B1E98}"/>
              </a:ext>
            </a:extLst>
          </p:cNvPr>
          <p:cNvGrpSpPr/>
          <p:nvPr/>
        </p:nvGrpSpPr>
        <p:grpSpPr>
          <a:xfrm>
            <a:off x="5505481" y="1377818"/>
            <a:ext cx="3423950" cy="2667429"/>
            <a:chOff x="7340638" y="694090"/>
            <a:chExt cx="4565267" cy="355657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98A93CC-4793-4F81-BD62-D54DBBEA85CE}"/>
                </a:ext>
              </a:extLst>
            </p:cNvPr>
            <p:cNvSpPr txBox="1"/>
            <p:nvPr/>
          </p:nvSpPr>
          <p:spPr>
            <a:xfrm>
              <a:off x="8728869" y="694090"/>
              <a:ext cx="10795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Plan C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0E96CFD-1FE7-4D2B-B47B-D228064A4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0638" y="1681938"/>
              <a:ext cx="4565267" cy="2568724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0BA8955-22FD-4D62-98A7-264F25638DD6}"/>
              </a:ext>
            </a:extLst>
          </p:cNvPr>
          <p:cNvGrpSpPr/>
          <p:nvPr/>
        </p:nvGrpSpPr>
        <p:grpSpPr>
          <a:xfrm>
            <a:off x="6404762" y="4577842"/>
            <a:ext cx="1903032" cy="1164065"/>
            <a:chOff x="6283452" y="4426594"/>
            <a:chExt cx="1903032" cy="1164065"/>
          </a:xfrm>
        </p:grpSpPr>
        <p:sp>
          <p:nvSpPr>
            <p:cNvPr id="14" name="Heart 13">
              <a:extLst>
                <a:ext uri="{FF2B5EF4-FFF2-40B4-BE49-F238E27FC236}">
                  <a16:creationId xmlns:a16="http://schemas.microsoft.com/office/drawing/2014/main" id="{80002FE4-D5A7-4CE8-B52C-6D7308A7E5BF}"/>
                </a:ext>
              </a:extLst>
            </p:cNvPr>
            <p:cNvSpPr/>
            <p:nvPr/>
          </p:nvSpPr>
          <p:spPr>
            <a:xfrm>
              <a:off x="6283452" y="4426594"/>
              <a:ext cx="1903032" cy="1164065"/>
            </a:xfrm>
            <a:prstGeom prst="heart">
              <a:avLst/>
            </a:prstGeom>
            <a:solidFill>
              <a:srgbClr val="537CCB"/>
            </a:solidFill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8C0A23-0457-4309-95D1-62F72A22E28F}"/>
                </a:ext>
              </a:extLst>
            </p:cNvPr>
            <p:cNvSpPr txBox="1"/>
            <p:nvPr/>
          </p:nvSpPr>
          <p:spPr>
            <a:xfrm>
              <a:off x="6301518" y="4705947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/>
                <a:t>electRuBus</a:t>
              </a:r>
              <a:endParaRPr lang="en-US" sz="24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D14BEB9-599D-4A66-BD79-E3C7453069D4}"/>
              </a:ext>
            </a:extLst>
          </p:cNvPr>
          <p:cNvGrpSpPr/>
          <p:nvPr/>
        </p:nvGrpSpPr>
        <p:grpSpPr>
          <a:xfrm>
            <a:off x="6061907" y="4337794"/>
            <a:ext cx="2588741" cy="1690484"/>
            <a:chOff x="6283452" y="4426594"/>
            <a:chExt cx="1903032" cy="1164065"/>
          </a:xfrm>
        </p:grpSpPr>
        <p:sp>
          <p:nvSpPr>
            <p:cNvPr id="23" name="Heart 22">
              <a:extLst>
                <a:ext uri="{FF2B5EF4-FFF2-40B4-BE49-F238E27FC236}">
                  <a16:creationId xmlns:a16="http://schemas.microsoft.com/office/drawing/2014/main" id="{C355801A-D1BA-4EB0-9D67-7AE6B3A917AD}"/>
                </a:ext>
              </a:extLst>
            </p:cNvPr>
            <p:cNvSpPr/>
            <p:nvPr/>
          </p:nvSpPr>
          <p:spPr>
            <a:xfrm>
              <a:off x="6283452" y="4426594"/>
              <a:ext cx="1903032" cy="1164065"/>
            </a:xfrm>
            <a:prstGeom prst="heart">
              <a:avLst/>
            </a:prstGeom>
            <a:solidFill>
              <a:srgbClr val="537CCB"/>
            </a:solidFill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F966EC1-D9F3-40C1-BF29-D3CFEE93F1CE}"/>
                </a:ext>
              </a:extLst>
            </p:cNvPr>
            <p:cNvSpPr txBox="1"/>
            <p:nvPr/>
          </p:nvSpPr>
          <p:spPr>
            <a:xfrm>
              <a:off x="6283452" y="4767525"/>
              <a:ext cx="1866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/>
                <a:t>electRuBus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95039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279C28-559F-4C16-ACF7-28745CB1B0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838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228351-3CC8-440F-BF07-94DBDC399BF8}"/>
              </a:ext>
            </a:extLst>
          </p:cNvPr>
          <p:cNvSpPr/>
          <p:nvPr/>
        </p:nvSpPr>
        <p:spPr>
          <a:xfrm>
            <a:off x="268471" y="4661654"/>
            <a:ext cx="2763962" cy="19697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 err="1">
                <a:solidFill>
                  <a:srgbClr val="0000FF"/>
                </a:solidFill>
              </a:rPr>
              <a:t>electRuBus</a:t>
            </a:r>
            <a:endParaRPr lang="en-US" sz="2800" dirty="0">
              <a:solidFill>
                <a:srgbClr val="0000FF"/>
              </a:solidFill>
            </a:endParaRPr>
          </a:p>
          <a:p>
            <a:pPr>
              <a:spcAft>
                <a:spcPts val="1200"/>
              </a:spcAft>
            </a:pPr>
            <a:r>
              <a:rPr lang="en-US" sz="2800" dirty="0"/>
              <a:t>an inhouse </a:t>
            </a:r>
            <a:br>
              <a:rPr lang="en-US" sz="2800" dirty="0"/>
            </a:br>
            <a:r>
              <a:rPr lang="en-US" sz="2800" dirty="0"/>
              <a:t>smart plug </a:t>
            </a:r>
            <a:br>
              <a:rPr lang="en-US" sz="2800" dirty="0"/>
            </a:br>
            <a:r>
              <a:rPr lang="en-US" sz="2800" dirty="0"/>
              <a:t>and much more…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A8E1B9-692F-4E41-95FF-B8D7840A5019}"/>
              </a:ext>
            </a:extLst>
          </p:cNvPr>
          <p:cNvSpPr txBox="1"/>
          <p:nvPr/>
        </p:nvSpPr>
        <p:spPr>
          <a:xfrm>
            <a:off x="7314397" y="6477535"/>
            <a:ext cx="1829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© Melina Zikou </a:t>
            </a:r>
          </a:p>
        </p:txBody>
      </p:sp>
    </p:spTree>
    <p:extLst>
      <p:ext uri="{BB962C8B-B14F-4D97-AF65-F5344CB8AC3E}">
        <p14:creationId xmlns:p14="http://schemas.microsoft.com/office/powerpoint/2010/main" val="1748009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/>
          <p:cNvSpPr/>
          <p:nvPr/>
        </p:nvSpPr>
        <p:spPr>
          <a:xfrm>
            <a:off x="4534372" y="1344531"/>
            <a:ext cx="4372005" cy="3290721"/>
          </a:xfrm>
          <a:prstGeom prst="rect">
            <a:avLst/>
          </a:prstGeom>
          <a:solidFill>
            <a:schemeClr val="bg1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096" name="Connector: Elbow 4095"/>
          <p:cNvCxnSpPr>
            <a:cxnSpLocks/>
            <a:stCxn id="10" idx="3"/>
            <a:endCxn id="4106" idx="2"/>
          </p:cNvCxnSpPr>
          <p:nvPr/>
        </p:nvCxnSpPr>
        <p:spPr>
          <a:xfrm flipV="1">
            <a:off x="7392576" y="2765462"/>
            <a:ext cx="1105961" cy="444144"/>
          </a:xfrm>
          <a:prstGeom prst="bentConnector2">
            <a:avLst/>
          </a:prstGeom>
          <a:ln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21" name="TextBox 4120"/>
          <p:cNvSpPr txBox="1"/>
          <p:nvPr/>
        </p:nvSpPr>
        <p:spPr>
          <a:xfrm>
            <a:off x="7392576" y="3259858"/>
            <a:ext cx="15418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camera control</a:t>
            </a:r>
          </a:p>
        </p:txBody>
      </p:sp>
      <p:cxnSp>
        <p:nvCxnSpPr>
          <p:cNvPr id="4126" name="Connector: Elbow 4125"/>
          <p:cNvCxnSpPr>
            <a:cxnSpLocks/>
            <a:stCxn id="17" idx="2"/>
            <a:endCxn id="1028" idx="3"/>
          </p:cNvCxnSpPr>
          <p:nvPr/>
        </p:nvCxnSpPr>
        <p:spPr>
          <a:xfrm rot="5400000">
            <a:off x="4823330" y="3574809"/>
            <a:ext cx="1735520" cy="2291233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" name="TextBox 1028"/>
          <p:cNvSpPr txBox="1"/>
          <p:nvPr/>
        </p:nvSpPr>
        <p:spPr>
          <a:xfrm>
            <a:off x="4840830" y="5261409"/>
            <a:ext cx="2055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electric outlet </a:t>
            </a:r>
            <a:br>
              <a:rPr lang="en-US" sz="1600" dirty="0"/>
            </a:br>
            <a:r>
              <a:rPr lang="en-US" sz="1600" dirty="0"/>
              <a:t>monitoring &amp; control</a:t>
            </a:r>
          </a:p>
        </p:txBody>
      </p:sp>
      <p:cxnSp>
        <p:nvCxnSpPr>
          <p:cNvPr id="4141" name="Straight Arrow Connector 4140"/>
          <p:cNvCxnSpPr>
            <a:cxnSpLocks/>
          </p:cNvCxnSpPr>
          <p:nvPr/>
        </p:nvCxnSpPr>
        <p:spPr>
          <a:xfrm>
            <a:off x="2386628" y="3171138"/>
            <a:ext cx="3416850" cy="19634"/>
          </a:xfrm>
          <a:prstGeom prst="straightConnector1">
            <a:avLst/>
          </a:prstGeom>
          <a:ln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39" name="Group 4138"/>
          <p:cNvGrpSpPr/>
          <p:nvPr/>
        </p:nvGrpSpPr>
        <p:grpSpPr>
          <a:xfrm>
            <a:off x="2783483" y="2539978"/>
            <a:ext cx="1523489" cy="1215214"/>
            <a:chOff x="3562437" y="2525433"/>
            <a:chExt cx="2031318" cy="1620285"/>
          </a:xfrm>
        </p:grpSpPr>
        <p:grpSp>
          <p:nvGrpSpPr>
            <p:cNvPr id="1048" name="Group 1047"/>
            <p:cNvGrpSpPr/>
            <p:nvPr/>
          </p:nvGrpSpPr>
          <p:grpSpPr>
            <a:xfrm>
              <a:off x="3562437" y="2525433"/>
              <a:ext cx="2031318" cy="1620285"/>
              <a:chOff x="2929097" y="2346804"/>
              <a:chExt cx="2586327" cy="2169617"/>
            </a:xfrm>
          </p:grpSpPr>
          <p:sp>
            <p:nvSpPr>
              <p:cNvPr id="4" name="Cloud 3"/>
              <p:cNvSpPr/>
              <p:nvPr/>
            </p:nvSpPr>
            <p:spPr>
              <a:xfrm rot="853459">
                <a:off x="2929097" y="2346804"/>
                <a:ext cx="2586327" cy="2169617"/>
              </a:xfrm>
              <a:prstGeom prst="cloud">
                <a:avLst/>
              </a:prstGeom>
              <a:gradFill flip="none" rotWithShape="1">
                <a:gsLst>
                  <a:gs pos="0">
                    <a:srgbClr val="00B0F0">
                      <a:tint val="66000"/>
                      <a:satMod val="160000"/>
                    </a:srgbClr>
                  </a:gs>
                  <a:gs pos="50000">
                    <a:srgbClr val="00B0F0">
                      <a:tint val="44500"/>
                      <a:satMod val="160000"/>
                    </a:srgbClr>
                  </a:gs>
                  <a:gs pos="100000">
                    <a:srgbClr val="00B0F0">
                      <a:tint val="23500"/>
                      <a:satMod val="160000"/>
                    </a:srgbClr>
                  </a:gs>
                </a:gsLst>
                <a:lin ang="18900000" scaled="1"/>
                <a:tileRect/>
              </a:gra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4098" name="Picture 2" descr="Image result for wifi clipart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12285" y="2884260"/>
                <a:ext cx="1019950" cy="8040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49" name="TextBox 1048"/>
            <p:cNvSpPr txBox="1"/>
            <p:nvPr/>
          </p:nvSpPr>
          <p:spPr>
            <a:xfrm>
              <a:off x="3973908" y="3524314"/>
              <a:ext cx="1208374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Internet</a:t>
              </a:r>
            </a:p>
          </p:txBody>
        </p:sp>
      </p:grpSp>
      <p:sp>
        <p:nvSpPr>
          <p:cNvPr id="4117" name="TextBox 4116"/>
          <p:cNvSpPr txBox="1"/>
          <p:nvPr/>
        </p:nvSpPr>
        <p:spPr>
          <a:xfrm>
            <a:off x="6296398" y="1840342"/>
            <a:ext cx="1457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cs typeface="Times New Roman" panose="02020603050405020304" pitchFamily="18" charset="0"/>
              </a:rPr>
              <a:t>motion detection</a:t>
            </a:r>
            <a:endParaRPr lang="en-US" sz="1600" dirty="0"/>
          </a:p>
        </p:txBody>
      </p:sp>
      <p:cxnSp>
        <p:nvCxnSpPr>
          <p:cNvPr id="20" name="Connector: Elbow 19"/>
          <p:cNvCxnSpPr>
            <a:cxnSpLocks/>
            <a:stCxn id="10" idx="0"/>
            <a:endCxn id="1026" idx="3"/>
          </p:cNvCxnSpPr>
          <p:nvPr/>
        </p:nvCxnSpPr>
        <p:spPr>
          <a:xfrm rot="16200000" flipV="1">
            <a:off x="6139543" y="2034608"/>
            <a:ext cx="463778" cy="74684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6097125" y="2639918"/>
            <a:ext cx="1295453" cy="1139375"/>
            <a:chOff x="7983059" y="2642726"/>
            <a:chExt cx="1727271" cy="151916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3059" y="2642726"/>
              <a:ext cx="1727271" cy="1519166"/>
            </a:xfrm>
            <a:prstGeom prst="rect">
              <a:avLst/>
            </a:prstGeom>
            <a:noFill/>
          </p:spPr>
        </p:pic>
        <p:pic>
          <p:nvPicPr>
            <p:cNvPr id="54" name="Picture 4" descr="Image result for raspberry pi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0974" y="3062811"/>
              <a:ext cx="444529" cy="60365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xtLst/>
          </p:spPr>
        </p:pic>
      </p:grpSp>
      <p:sp>
        <p:nvSpPr>
          <p:cNvPr id="33" name="TextBox 32"/>
          <p:cNvSpPr txBox="1"/>
          <p:nvPr/>
        </p:nvSpPr>
        <p:spPr>
          <a:xfrm>
            <a:off x="5062344" y="3603688"/>
            <a:ext cx="179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micro-computer</a:t>
            </a:r>
          </a:p>
        </p:txBody>
      </p:sp>
      <p:pic>
        <p:nvPicPr>
          <p:cNvPr id="1026" name="Picture 2" descr="Image result for infrared detecto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743891" y="1667899"/>
            <a:ext cx="508241" cy="50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4494347" y="1631954"/>
            <a:ext cx="1135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motion detector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614441" y="763687"/>
            <a:ext cx="3320011" cy="4616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algn="ctr"/>
            <a:r>
              <a:rPr lang="en-US" sz="2400" dirty="0"/>
              <a:t>electRubus IoT device</a:t>
            </a:r>
          </a:p>
        </p:txBody>
      </p:sp>
      <p:pic>
        <p:nvPicPr>
          <p:cNvPr id="4106" name="Picture 10" descr="Image result for web camera clipar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58635" y="1885658"/>
            <a:ext cx="879804" cy="87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7859747" y="1538431"/>
            <a:ext cx="87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camera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474086" y="6087017"/>
            <a:ext cx="179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electric outlet </a:t>
            </a:r>
          </a:p>
        </p:txBody>
      </p:sp>
      <p:pic>
        <p:nvPicPr>
          <p:cNvPr id="1028" name="Picture 4" descr="Image result for socket icon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33" y="5137765"/>
            <a:ext cx="900840" cy="900840"/>
          </a:xfrm>
          <a:prstGeom prst="rect">
            <a:avLst/>
          </a:prstGeom>
          <a:solidFill>
            <a:schemeClr val="bg1"/>
          </a:solidFill>
          <a:extLst/>
        </p:spPr>
      </p:pic>
      <p:sp>
        <p:nvSpPr>
          <p:cNvPr id="98" name="Freeform: Shape 97"/>
          <p:cNvSpPr/>
          <p:nvPr/>
        </p:nvSpPr>
        <p:spPr>
          <a:xfrm rot="350915" flipV="1">
            <a:off x="2019479" y="5782948"/>
            <a:ext cx="855070" cy="422090"/>
          </a:xfrm>
          <a:custGeom>
            <a:avLst/>
            <a:gdLst>
              <a:gd name="connsiteX0" fmla="*/ 5364480 w 5364480"/>
              <a:gd name="connsiteY0" fmla="*/ 523395 h 808450"/>
              <a:gd name="connsiteX1" fmla="*/ 3850640 w 5364480"/>
              <a:gd name="connsiteY1" fmla="*/ 5235 h 808450"/>
              <a:gd name="connsiteX2" fmla="*/ 2326640 w 5364480"/>
              <a:gd name="connsiteY2" fmla="*/ 807875 h 808450"/>
              <a:gd name="connsiteX3" fmla="*/ 660400 w 5364480"/>
              <a:gd name="connsiteY3" fmla="*/ 137315 h 808450"/>
              <a:gd name="connsiteX4" fmla="*/ 0 w 5364480"/>
              <a:gd name="connsiteY4" fmla="*/ 350675 h 80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4480" h="808450">
                <a:moveTo>
                  <a:pt x="5364480" y="523395"/>
                </a:moveTo>
                <a:cubicBezTo>
                  <a:pt x="4860713" y="240608"/>
                  <a:pt x="4356947" y="-42178"/>
                  <a:pt x="3850640" y="5235"/>
                </a:cubicBezTo>
                <a:cubicBezTo>
                  <a:pt x="3344333" y="52648"/>
                  <a:pt x="2858347" y="785862"/>
                  <a:pt x="2326640" y="807875"/>
                </a:cubicBezTo>
                <a:cubicBezTo>
                  <a:pt x="1794933" y="829888"/>
                  <a:pt x="1048173" y="213515"/>
                  <a:pt x="660400" y="137315"/>
                </a:cubicBezTo>
                <a:cubicBezTo>
                  <a:pt x="272627" y="61115"/>
                  <a:pt x="136313" y="205895"/>
                  <a:pt x="0" y="350675"/>
                </a:cubicBezTo>
              </a:path>
            </a:pathLst>
          </a:cu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030" name="Picture 6" descr="Image result for socket icon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766701" y="5270384"/>
            <a:ext cx="707385" cy="89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Rectangle 98"/>
          <p:cNvSpPr/>
          <p:nvPr/>
        </p:nvSpPr>
        <p:spPr>
          <a:xfrm>
            <a:off x="569090" y="4635253"/>
            <a:ext cx="2210094" cy="1812951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0" name="TextBox 99"/>
          <p:cNvSpPr txBox="1"/>
          <p:nvPr/>
        </p:nvSpPr>
        <p:spPr>
          <a:xfrm>
            <a:off x="712471" y="4711942"/>
            <a:ext cx="2076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electric devices to be monitored &amp; controlled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33" y="5852349"/>
            <a:ext cx="421664" cy="42166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62" y="5011210"/>
            <a:ext cx="468687" cy="1083236"/>
          </a:xfrm>
          <a:prstGeom prst="rect">
            <a:avLst/>
          </a:prstGeom>
        </p:spPr>
      </p:pic>
      <p:pic>
        <p:nvPicPr>
          <p:cNvPr id="31" name="Picture 2" descr="Image result for tv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714" y="5795149"/>
            <a:ext cx="427289" cy="42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773378" y="593357"/>
            <a:ext cx="1665407" cy="64633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electRubus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 mobile app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3FA52-1CBD-45D1-BBF6-B9CE418F60F0}"/>
              </a:ext>
            </a:extLst>
          </p:cNvPr>
          <p:cNvGrpSpPr/>
          <p:nvPr/>
        </p:nvGrpSpPr>
        <p:grpSpPr>
          <a:xfrm>
            <a:off x="1038380" y="1356528"/>
            <a:ext cx="1324102" cy="2377440"/>
            <a:chOff x="1384506" y="665704"/>
            <a:chExt cx="1765469" cy="316992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D6C9FE3-0112-42B6-8E34-1CC79FC9014C}"/>
                </a:ext>
              </a:extLst>
            </p:cNvPr>
            <p:cNvGrpSpPr/>
            <p:nvPr/>
          </p:nvGrpSpPr>
          <p:grpSpPr>
            <a:xfrm>
              <a:off x="1384506" y="665704"/>
              <a:ext cx="1765469" cy="3169920"/>
              <a:chOff x="1384506" y="665704"/>
              <a:chExt cx="1765469" cy="3169920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1384506" y="665704"/>
                <a:ext cx="1765469" cy="3169920"/>
                <a:chOff x="241388" y="1717183"/>
                <a:chExt cx="1765469" cy="3169920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-755"/>
                <a:stretch/>
              </p:blipFill>
              <p:spPr>
                <a:xfrm>
                  <a:off x="326763" y="1932839"/>
                  <a:ext cx="1594719" cy="2738609"/>
                </a:xfrm>
                <a:prstGeom prst="rect">
                  <a:avLst/>
                </a:prstGeom>
              </p:spPr>
            </p:pic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>
                <a:blip r:embed="rId14">
                  <a:clrChange>
                    <a:clrFrom>
                      <a:srgbClr val="FEFEFE"/>
                    </a:clrFrom>
                    <a:clrTo>
                      <a:srgbClr val="FEFEFE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1388" y="1717183"/>
                  <a:ext cx="1765469" cy="3169920"/>
                </a:xfrm>
                <a:prstGeom prst="rect">
                  <a:avLst/>
                </a:prstGeom>
              </p:spPr>
            </p:pic>
          </p:grp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AAEF9C8-70D0-4060-8A38-412420CB16DD}"/>
                  </a:ext>
                </a:extLst>
              </p:cNvPr>
              <p:cNvSpPr/>
              <p:nvPr/>
            </p:nvSpPr>
            <p:spPr>
              <a:xfrm>
                <a:off x="1677120" y="982933"/>
                <a:ext cx="1346566" cy="242731"/>
              </a:xfrm>
              <a:prstGeom prst="rect">
                <a:avLst/>
              </a:prstGeom>
              <a:solidFill>
                <a:srgbClr val="B0C4DD"/>
              </a:solidFill>
              <a:ln>
                <a:solidFill>
                  <a:srgbClr val="B0C4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DB96A6A-B827-47BA-B830-7FA357B9E2BC}"/>
                </a:ext>
              </a:extLst>
            </p:cNvPr>
            <p:cNvSpPr txBox="1"/>
            <p:nvPr/>
          </p:nvSpPr>
          <p:spPr>
            <a:xfrm>
              <a:off x="1712337" y="956119"/>
              <a:ext cx="1188938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MODES</a:t>
              </a:r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F5934AC-5DE8-4066-95AE-E824C66F11CB}"/>
              </a:ext>
            </a:extLst>
          </p:cNvPr>
          <p:cNvSpPr/>
          <p:nvPr/>
        </p:nvSpPr>
        <p:spPr>
          <a:xfrm>
            <a:off x="6739188" y="3772965"/>
            <a:ext cx="195036" cy="797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1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4121" grpId="0"/>
      <p:bldP spid="1029" grpId="0"/>
      <p:bldP spid="4117" grpId="0"/>
      <p:bldP spid="33" grpId="0"/>
      <p:bldP spid="34" grpId="0"/>
      <p:bldP spid="49" grpId="0" animBg="1"/>
      <p:bldP spid="50" grpId="0"/>
      <p:bldP spid="55" grpId="0"/>
      <p:bldP spid="98" grpId="0" animBg="1"/>
      <p:bldP spid="99" grpId="0" animBg="1"/>
      <p:bldP spid="100" grpId="0"/>
      <p:bldP spid="5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40228</TotalTime>
  <Words>758</Words>
  <Application>Microsoft Office PowerPoint</Application>
  <PresentationFormat>On-screen Show (4:3)</PresentationFormat>
  <Paragraphs>260</Paragraphs>
  <Slides>37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Book Antiqua</vt:lpstr>
      <vt:lpstr>Calibri</vt:lpstr>
      <vt:lpstr>Calibri Light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Nefeli Zikou</dc:creator>
  <cp:lastModifiedBy>Nefeli Zikou</cp:lastModifiedBy>
  <cp:revision>218</cp:revision>
  <dcterms:created xsi:type="dcterms:W3CDTF">2017-08-17T14:21:59Z</dcterms:created>
  <dcterms:modified xsi:type="dcterms:W3CDTF">2017-11-23T22:35:13Z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mariosz@microsoft.com</vt:lpwstr>
  </property>
  <property fmtid="{D5CDD505-2E9C-101B-9397-08002B2CF9AE}" pid="5" name="MSIP_Label_f42aa342-8706-4288-bd11-ebb85995028c_SetDate">
    <vt:lpwstr>2017-11-21T07:07:43.8905470Z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